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321" r:id="rId2"/>
    <p:sldId id="256" r:id="rId3"/>
    <p:sldId id="257" r:id="rId4"/>
    <p:sldId id="258" r:id="rId5"/>
    <p:sldId id="259" r:id="rId6"/>
    <p:sldId id="260" r:id="rId7"/>
    <p:sldId id="266" r:id="rId8"/>
    <p:sldId id="261" r:id="rId9"/>
    <p:sldId id="263" r:id="rId10"/>
    <p:sldId id="320" r:id="rId11"/>
    <p:sldId id="268" r:id="rId12"/>
    <p:sldId id="269" r:id="rId13"/>
    <p:sldId id="270" r:id="rId14"/>
    <p:sldId id="271" r:id="rId15"/>
    <p:sldId id="272" r:id="rId16"/>
    <p:sldId id="274" r:id="rId17"/>
    <p:sldId id="273" r:id="rId18"/>
    <p:sldId id="275" r:id="rId19"/>
    <p:sldId id="276" r:id="rId20"/>
    <p:sldId id="278" r:id="rId21"/>
    <p:sldId id="280" r:id="rId22"/>
    <p:sldId id="279" r:id="rId23"/>
    <p:sldId id="281" r:id="rId24"/>
    <p:sldId id="282" r:id="rId25"/>
    <p:sldId id="283" r:id="rId26"/>
    <p:sldId id="284" r:id="rId27"/>
    <p:sldId id="285" r:id="rId28"/>
    <p:sldId id="286" r:id="rId29"/>
    <p:sldId id="287" r:id="rId30"/>
    <p:sldId id="296" r:id="rId31"/>
    <p:sldId id="302" r:id="rId32"/>
    <p:sldId id="297" r:id="rId33"/>
    <p:sldId id="298" r:id="rId34"/>
    <p:sldId id="299" r:id="rId35"/>
    <p:sldId id="300" r:id="rId36"/>
    <p:sldId id="301" r:id="rId37"/>
    <p:sldId id="305" r:id="rId38"/>
    <p:sldId id="304" r:id="rId39"/>
    <p:sldId id="306" r:id="rId40"/>
    <p:sldId id="310" r:id="rId41"/>
    <p:sldId id="311" r:id="rId42"/>
    <p:sldId id="312" r:id="rId43"/>
    <p:sldId id="313" r:id="rId44"/>
    <p:sldId id="314" r:id="rId45"/>
    <p:sldId id="317" r:id="rId46"/>
    <p:sldId id="315" r:id="rId47"/>
    <p:sldId id="319" r:id="rId48"/>
    <p:sldId id="318" r:id="rId49"/>
    <p:sldId id="322" r:id="rId50"/>
    <p:sldId id="291" r:id="rId51"/>
  </p:sldIdLst>
  <p:sldSz cx="12192000" cy="6858000"/>
  <p:notesSz cx="6858000" cy="9144000"/>
  <p:embeddedFontLst>
    <p:embeddedFont>
      <p:font typeface="맑은 고딕" panose="020B0503020000020004" pitchFamily="50" charset="-127"/>
      <p:regular r:id="rId53"/>
      <p:bold r:id="rId54"/>
    </p:embeddedFont>
    <p:embeddedFont>
      <p:font typeface="맑은 고딕" panose="020B0503020000020004" pitchFamily="50" charset="-127"/>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gjKVKJXbDGJDF2MezgzSGTAXhP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87855" autoAdjust="0"/>
  </p:normalViewPr>
  <p:slideViewPr>
    <p:cSldViewPr snapToGrid="0">
      <p:cViewPr varScale="1">
        <p:scale>
          <a:sx n="73" d="100"/>
          <a:sy n="73" d="100"/>
        </p:scale>
        <p:origin x="1090" y="67"/>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66"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맑은 고딕" panose="020B0503020000020004" pitchFamily="50" charset="-127"/>
                <a:ea typeface="맑은 고딕" panose="020B0503020000020004" pitchFamily="50" charset="-127"/>
                <a:cs typeface="맑은 고딕" panose="020B0503020000020004" pitchFamily="50" charset="-127"/>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lang="ko-KR" altLang="en-US"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맑은 고딕" panose="020B0503020000020004" pitchFamily="50" charset="-127"/>
                <a:ea typeface="맑은 고딕" panose="020B0503020000020004" pitchFamily="50" charset="-127"/>
                <a:cs typeface="맑은 고딕" panose="020B0503020000020004" pitchFamily="50" charset="-127"/>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lang="ko-KR" altLang="en-US"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맑은 고딕" panose="020B0503020000020004" pitchFamily="50" charset="-127"/>
                <a:ea typeface="맑은 고딕" panose="020B0503020000020004" pitchFamily="50" charset="-127"/>
                <a:cs typeface="맑은 고딕" panose="020B0503020000020004" pitchFamily="50" charset="-127"/>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lang="ko-KR" altLang="en-US"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a:latin typeface="맑은 고딕" panose="020B0503020000020004" pitchFamily="50" charset="-127"/>
                <a:ea typeface="맑은 고딕" panose="020B0503020000020004" pitchFamily="50" charset="-127"/>
              </a:defRPr>
            </a:lvl1pPr>
          </a:lstStyle>
          <a:p>
            <a:pPr algn="r">
              <a:buSzPts val="1200"/>
            </a:pPr>
            <a:fld id="{00000000-1234-1234-1234-123412341234}" type="slidenum">
              <a:rPr lang="en-US" sz="1200" smtClean="0">
                <a:solidFill>
                  <a:schemeClr val="dk1"/>
                </a:solidFill>
                <a:cs typeface="Malgun Gothic"/>
                <a:sym typeface="Malgun Gothic"/>
              </a:rPr>
              <a:pPr algn="r">
                <a:buSzPts val="1200"/>
              </a:pPr>
              <a:t>‹#›</a:t>
            </a:fld>
            <a:endParaRPr lang="en-US" sz="1200" dirty="0">
              <a:solidFill>
                <a:schemeClr val="dk1"/>
              </a:solidFill>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맑은 고딕" panose="020B0503020000020004" pitchFamily="50" charset="-127"/>
        <a:ea typeface="맑은 고딕" panose="020B0503020000020004"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맑은 고딕" panose="020B0503020000020004" pitchFamily="50" charset="-127"/>
              <a:ea typeface="맑은 고딕" panose="020B0503020000020004" pitchFamily="50" charset="-127"/>
            </a:endParaRPr>
          </a:p>
        </p:txBody>
      </p:sp>
      <p:sp>
        <p:nvSpPr>
          <p:cNvPr id="94" name="Google Shape;9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1</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17817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맑은 고딕" panose="020B0503020000020004" pitchFamily="50" charset="-127"/>
              <a:ea typeface="맑은 고딕" panose="020B0503020000020004" pitchFamily="50" charset="-127"/>
            </a:endParaRPr>
          </a:p>
        </p:txBody>
      </p:sp>
      <p:sp>
        <p:nvSpPr>
          <p:cNvPr id="94" name="Google Shape;9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10</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08539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맑은 고딕" panose="020B0503020000020004" pitchFamily="50" charset="-127"/>
              <a:ea typeface="맑은 고딕" panose="020B0503020000020004" pitchFamily="50" charset="-127"/>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11</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25452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12</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37766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13</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7013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14</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056648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15</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36923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16</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516887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17</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739279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18</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730512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19</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42760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맑은 고딕" panose="020B0503020000020004" pitchFamily="50" charset="-127"/>
              <a:ea typeface="맑은 고딕" panose="020B0503020000020004" pitchFamily="50" charset="-127"/>
            </a:endParaRPr>
          </a:p>
        </p:txBody>
      </p:sp>
      <p:sp>
        <p:nvSpPr>
          <p:cNvPr id="94" name="Google Shape;9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2</a:t>
            </a:fld>
            <a:endParaRPr dirty="0">
              <a:latin typeface="맑은 고딕" panose="020B0503020000020004" pitchFamily="50" charset="-127"/>
              <a:ea typeface="맑은 고딕" panose="020B0503020000020004" pitchFamily="50" charset="-12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20</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790785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맑은 고딕" panose="020B0503020000020004" pitchFamily="50" charset="-127"/>
              <a:ea typeface="맑은 고딕" panose="020B0503020000020004" pitchFamily="50" charset="-127"/>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21</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60622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22</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79984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23</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57427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24</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98204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25</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596599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26</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26449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27</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9489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28</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69036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29</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08469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맑은 고딕" panose="020B0503020000020004" pitchFamily="50" charset="-127"/>
              <a:ea typeface="맑은 고딕" panose="020B0503020000020004" pitchFamily="50" charset="-127"/>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3</a:t>
            </a:fld>
            <a:endParaRPr dirty="0">
              <a:latin typeface="맑은 고딕" panose="020B0503020000020004" pitchFamily="50" charset="-127"/>
              <a:ea typeface="맑은 고딕" panose="020B0503020000020004" pitchFamily="50" charset="-127"/>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맑은 고딕" panose="020B0503020000020004" pitchFamily="50" charset="-127"/>
              <a:ea typeface="맑은 고딕" panose="020B0503020000020004" pitchFamily="50" charset="-127"/>
            </a:endParaRPr>
          </a:p>
        </p:txBody>
      </p:sp>
      <p:sp>
        <p:nvSpPr>
          <p:cNvPr id="94" name="Google Shape;9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30</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579944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맑은 고딕" panose="020B0503020000020004" pitchFamily="50" charset="-127"/>
              <a:ea typeface="맑은 고딕" panose="020B0503020000020004" pitchFamily="50" charset="-127"/>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31</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831510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32</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542191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33</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42024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34</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642959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35</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518354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36</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96581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37</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45014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38</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88236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39</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28477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4</a:t>
            </a:fld>
            <a:endParaRPr dirty="0">
              <a:latin typeface="맑은 고딕" panose="020B0503020000020004" pitchFamily="50" charset="-127"/>
              <a:ea typeface="맑은 고딕" panose="020B0503020000020004" pitchFamily="50" charset="-127"/>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40</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949589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41</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63503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42</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64991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43</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3814365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44</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64537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45</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4312199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46</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978138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47</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484324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48</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17778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12" name="Google Shape;11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49</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569949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e164be24c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6e164be24c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23" name="Google Shape;123;g26e164be24c_0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5</a:t>
            </a:fld>
            <a:endParaRPr dirty="0">
              <a:latin typeface="맑은 고딕" panose="020B0503020000020004" pitchFamily="50" charset="-127"/>
              <a:ea typeface="맑은 고딕" panose="020B0503020000020004" pitchFamily="50" charset="-127"/>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맑은 고딕" panose="020B0503020000020004" pitchFamily="50" charset="-127"/>
              <a:ea typeface="맑은 고딕" panose="020B0503020000020004" pitchFamily="50" charset="-127"/>
            </a:endParaRPr>
          </a:p>
        </p:txBody>
      </p:sp>
      <p:sp>
        <p:nvSpPr>
          <p:cNvPr id="94" name="Google Shape;9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50</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522100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6e164be24c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26e164be24c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32" name="Google Shape;132;g26e164be24c_0_1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6</a:t>
            </a:fld>
            <a:endParaRPr dirty="0">
              <a:latin typeface="맑은 고딕" panose="020B0503020000020004" pitchFamily="50" charset="-127"/>
              <a:ea typeface="맑은 고딕" panose="020B0503020000020004" pitchFamily="50" charset="-12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6e164be24c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26e164be24c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32" name="Google Shape;132;g26e164be24c_0_1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7</a:t>
            </a:fld>
            <a:endParaRP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3671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6e164be24c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26e164be24c_0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r>
              <a:rPr lang="en-US" altLang="ko-KR" sz="1200" b="0" i="0" dirty="0">
                <a:solidFill>
                  <a:srgbClr val="2D3748"/>
                </a:solidFill>
                <a:effectLst/>
                <a:latin typeface="맑은 고딕" panose="020B0503020000020004" pitchFamily="50" charset="-127"/>
                <a:ea typeface="맑은 고딕" panose="020B0503020000020004" pitchFamily="50" charset="-127"/>
              </a:rPr>
              <a:t>Almost 2,000 new substances appear every year and most of them have their biological and toxicological activity unknown. In order to address this concern, the aim of this research area focuses on the development of QSAR computational techniques that allow the prediction of such activities before they are studied by conventional techniques. In addition, some of our studies have developed both new parameters to facilitate the identification of the best model and several useful structural alerts for toxicological classification of new substances. In recent years interest has grown by these techniques due to the emergence of the European directive REACH. This Regulation states that “Information on intrinsic properties of substances may be generated by means other than in vivo tests” (e.g. from QSARs, etc.). This group has been involved in several projects related to the use of QSAR for the REACH registration of chemicals.</a:t>
            </a:r>
            <a:endParaRPr sz="1000" dirty="0">
              <a:latin typeface="맑은 고딕" panose="020B0503020000020004" pitchFamily="50" charset="-127"/>
              <a:ea typeface="맑은 고딕" panose="020B0503020000020004" pitchFamily="50" charset="-127"/>
            </a:endParaRPr>
          </a:p>
        </p:txBody>
      </p:sp>
      <p:sp>
        <p:nvSpPr>
          <p:cNvPr id="141" name="Google Shape;141;g26e164be24c_0_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8</a:t>
            </a:fld>
            <a:endParaRPr dirty="0">
              <a:latin typeface="맑은 고딕" panose="020B0503020000020004" pitchFamily="50" charset="-127"/>
              <a:ea typeface="맑은 고딕" panose="020B0503020000020004" pitchFamily="50" charset="-12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6e164be24c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26e164be24c_0_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7000"/>
              </a:lnSpc>
              <a:spcBef>
                <a:spcPts val="0"/>
              </a:spcBef>
              <a:spcAft>
                <a:spcPts val="0"/>
              </a:spcAft>
              <a:buSzPts val="1400"/>
              <a:buNone/>
            </a:pPr>
            <a:endParaRPr sz="1000" dirty="0">
              <a:latin typeface="맑은 고딕" panose="020B0503020000020004" pitchFamily="50" charset="-127"/>
              <a:ea typeface="맑은 고딕" panose="020B0503020000020004" pitchFamily="50" charset="-127"/>
            </a:endParaRPr>
          </a:p>
        </p:txBody>
      </p:sp>
      <p:sp>
        <p:nvSpPr>
          <p:cNvPr id="160" name="Google Shape;160;g26e164be24c_0_1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맑은 고딕" panose="020B0503020000020004" pitchFamily="50" charset="-127"/>
                <a:ea typeface="맑은 고딕" panose="020B0503020000020004" pitchFamily="50" charset="-127"/>
              </a:rPr>
              <a:t>9</a:t>
            </a:fld>
            <a:endParaRPr dirty="0">
              <a:latin typeface="맑은 고딕" panose="020B0503020000020004" pitchFamily="50" charset="-127"/>
              <a:ea typeface="맑은 고딕" panose="020B0503020000020004" pitchFamily="50"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5"/>
        <p:cNvGrpSpPr/>
        <p:nvPr/>
      </p:nvGrpSpPr>
      <p:grpSpPr>
        <a:xfrm>
          <a:off x="0" y="0"/>
          <a:ext cx="0" cy="0"/>
          <a:chOff x="0" y="0"/>
          <a:chExt cx="0" cy="0"/>
        </a:xfrm>
      </p:grpSpPr>
      <p:sp>
        <p:nvSpPr>
          <p:cNvPr id="16" name="Google Shape;1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17" name="Google Shape;1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18" name="Google Shape;1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grpSp>
        <p:nvGrpSpPr>
          <p:cNvPr id="19" name="Google Shape;19;p26"/>
          <p:cNvGrpSpPr/>
          <p:nvPr/>
        </p:nvGrpSpPr>
        <p:grpSpPr>
          <a:xfrm>
            <a:off x="172720" y="6410960"/>
            <a:ext cx="12019280" cy="284480"/>
            <a:chOff x="172720" y="6410960"/>
            <a:chExt cx="12019280" cy="284480"/>
          </a:xfrm>
        </p:grpSpPr>
        <p:sp>
          <p:nvSpPr>
            <p:cNvPr id="20" name="Google Shape;20;p26"/>
            <p:cNvSpPr/>
            <p:nvPr/>
          </p:nvSpPr>
          <p:spPr>
            <a:xfrm>
              <a:off x="172720" y="6410960"/>
              <a:ext cx="12019280" cy="2844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맑은 고딕" panose="020B0503020000020004" pitchFamily="50" charset="-127"/>
                <a:ea typeface="맑은 고딕" panose="020B0503020000020004" pitchFamily="50" charset="-127"/>
                <a:cs typeface="Arial"/>
                <a:sym typeface="Arial"/>
              </a:endParaRPr>
            </a:p>
          </p:txBody>
        </p:sp>
        <p:sp>
          <p:nvSpPr>
            <p:cNvPr id="21" name="Google Shape;21;p26"/>
            <p:cNvSpPr txBox="1"/>
            <p:nvPr/>
          </p:nvSpPr>
          <p:spPr>
            <a:xfrm>
              <a:off x="9766856" y="6428899"/>
              <a:ext cx="2404824" cy="24622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맑은 고딕" panose="020B0503020000020004" pitchFamily="50" charset="-127"/>
                  <a:ea typeface="맑은 고딕" panose="020B0503020000020004" pitchFamily="50" charset="-127"/>
                  <a:cs typeface="Arial"/>
                  <a:sym typeface="Arial"/>
                </a:rPr>
                <a:t>ⓒ</a:t>
              </a:r>
              <a:r>
                <a:rPr lang="en-US" sz="1000" b="0" i="0" u="none" strike="noStrike" cap="none" dirty="0" err="1">
                  <a:solidFill>
                    <a:schemeClr val="lt1"/>
                  </a:solidFill>
                  <a:latin typeface="맑은 고딕" panose="020B0503020000020004" pitchFamily="50" charset="-127"/>
                  <a:ea typeface="맑은 고딕" panose="020B0503020000020004" pitchFamily="50" charset="-127"/>
                  <a:cs typeface="Arial"/>
                  <a:sym typeface="Arial"/>
                </a:rPr>
                <a:t>Saebyeol</a:t>
              </a:r>
              <a:r>
                <a:rPr lang="en-US" sz="1000" b="0" i="0" u="none" strike="noStrike" cap="none" dirty="0">
                  <a:solidFill>
                    <a:schemeClr val="lt1"/>
                  </a:solidFill>
                  <a:latin typeface="맑은 고딕" panose="020B0503020000020004" pitchFamily="50" charset="-127"/>
                  <a:ea typeface="맑은 고딕" panose="020B0503020000020004" pitchFamily="50" charset="-127"/>
                  <a:cs typeface="Arial"/>
                  <a:sym typeface="Arial"/>
                </a:rPr>
                <a:t> Yu. </a:t>
              </a:r>
              <a:r>
                <a:rPr lang="en-US" sz="1000" b="0" i="0" u="none" strike="noStrike" cap="none" dirty="0" err="1">
                  <a:solidFill>
                    <a:schemeClr val="lt1"/>
                  </a:solidFill>
                  <a:latin typeface="맑은 고딕" panose="020B0503020000020004" pitchFamily="50" charset="-127"/>
                  <a:ea typeface="맑은 고딕" panose="020B0503020000020004" pitchFamily="50" charset="-127"/>
                  <a:cs typeface="Arial"/>
                  <a:sym typeface="Arial"/>
                </a:rPr>
                <a:t>Saebyeol’s</a:t>
              </a:r>
              <a:r>
                <a:rPr lang="en-US" sz="1000" b="0" i="0" u="none" strike="noStrike" cap="none" dirty="0">
                  <a:solidFill>
                    <a:schemeClr val="lt1"/>
                  </a:solidFill>
                  <a:latin typeface="맑은 고딕" panose="020B0503020000020004" pitchFamily="50" charset="-127"/>
                  <a:ea typeface="맑은 고딕" panose="020B0503020000020004" pitchFamily="50" charset="-127"/>
                  <a:cs typeface="Arial"/>
                  <a:sym typeface="Arial"/>
                </a:rPr>
                <a:t> PowerPoint</a:t>
              </a:r>
              <a:endParaRPr sz="1000" b="0" i="0" u="none" strike="noStrike" cap="none" dirty="0">
                <a:solidFill>
                  <a:schemeClr val="lt1"/>
                </a:solidFill>
                <a:latin typeface="맑은 고딕" panose="020B0503020000020004" pitchFamily="50" charset="-127"/>
                <a:ea typeface="맑은 고딕" panose="020B0503020000020004" pitchFamily="50" charset="-127"/>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9"/>
        <p:cNvGrpSpPr/>
        <p:nvPr/>
      </p:nvGrpSpPr>
      <p:grpSpPr>
        <a:xfrm>
          <a:off x="0" y="0"/>
          <a:ext cx="0" cy="0"/>
          <a:chOff x="0" y="0"/>
          <a:chExt cx="0" cy="0"/>
        </a:xfrm>
      </p:grpSpPr>
      <p:sp>
        <p:nvSpPr>
          <p:cNvPr id="80" name="Google Shape;8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맑은 고딕" panose="020B0503020000020004" pitchFamily="50" charset="-127"/>
                <a:ea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1" name="Google Shape;81;p3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맑은 고딕" panose="020B0503020000020004" pitchFamily="50" charset="-127"/>
                <a:ea typeface="맑은 고딕" panose="020B0503020000020004" pitchFamily="50" charset="-127"/>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2" name="Google Shape;82;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83" name="Google Shape;83;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84" name="Google Shape;84;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5"/>
        <p:cNvGrpSpPr/>
        <p:nvPr/>
      </p:nvGrpSpPr>
      <p:grpSpPr>
        <a:xfrm>
          <a:off x="0" y="0"/>
          <a:ext cx="0" cy="0"/>
          <a:chOff x="0" y="0"/>
          <a:chExt cx="0" cy="0"/>
        </a:xfrm>
      </p:grpSpPr>
      <p:sp>
        <p:nvSpPr>
          <p:cNvPr id="86" name="Google Shape;86;p3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맑은 고딕" panose="020B0503020000020004" pitchFamily="50" charset="-127"/>
                <a:ea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7" name="Google Shape;87;p3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맑은 고딕" panose="020B0503020000020004" pitchFamily="50" charset="-127"/>
                <a:ea typeface="맑은 고딕" panose="020B0503020000020004" pitchFamily="50" charset="-127"/>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8" name="Google Shape;8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89" name="Google Shape;8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90" name="Google Shape;9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8"/>
        <p:cNvGrpSpPr/>
        <p:nvPr/>
      </p:nvGrpSpPr>
      <p:grpSpPr>
        <a:xfrm>
          <a:off x="0" y="0"/>
          <a:ext cx="0" cy="0"/>
          <a:chOff x="0" y="0"/>
          <a:chExt cx="0" cy="0"/>
        </a:xfrm>
      </p:grpSpPr>
      <p:sp>
        <p:nvSpPr>
          <p:cNvPr id="29" name="Google Shape;2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맑은 고딕" panose="020B0503020000020004" pitchFamily="50" charset="-127"/>
                <a:ea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 name="Google Shape;30;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맑은 고딕" panose="020B0503020000020004" pitchFamily="50" charset="-127"/>
                <a:ea typeface="맑은 고딕" panose="020B0503020000020004" pitchFamily="50" charset="-127"/>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1" name="Google Shape;3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32" name="Google Shape;3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33" name="Google Shape;3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4"/>
        <p:cNvGrpSpPr/>
        <p:nvPr/>
      </p:nvGrpSpPr>
      <p:grpSpPr>
        <a:xfrm>
          <a:off x="0" y="0"/>
          <a:ext cx="0" cy="0"/>
          <a:chOff x="0" y="0"/>
          <a:chExt cx="0" cy="0"/>
        </a:xfrm>
      </p:grpSpPr>
      <p:sp>
        <p:nvSpPr>
          <p:cNvPr id="35" name="Google Shape;35;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atin typeface="맑은 고딕" panose="020B0503020000020004" pitchFamily="50" charset="-127"/>
                <a:ea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6" name="Google Shape;36;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latin typeface="맑은 고딕" panose="020B0503020000020004" pitchFamily="50" charset="-127"/>
                <a:ea typeface="맑은 고딕" panose="020B0503020000020004" pitchFamily="50" charset="-127"/>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dirty="0"/>
          </a:p>
        </p:txBody>
      </p:sp>
      <p:sp>
        <p:nvSpPr>
          <p:cNvPr id="37" name="Google Shape;3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38" name="Google Shape;3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39" name="Google Shape;3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40"/>
        <p:cNvGrpSpPr/>
        <p:nvPr/>
      </p:nvGrpSpPr>
      <p:grpSpPr>
        <a:xfrm>
          <a:off x="0" y="0"/>
          <a:ext cx="0" cy="0"/>
          <a:chOff x="0" y="0"/>
          <a:chExt cx="0" cy="0"/>
        </a:xfrm>
      </p:grpSpPr>
      <p:sp>
        <p:nvSpPr>
          <p:cNvPr id="41" name="Google Shape;41;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맑은 고딕" panose="020B0503020000020004" pitchFamily="50" charset="-127"/>
                <a:ea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2" name="Google Shape;42;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맑은 고딕" panose="020B0503020000020004" pitchFamily="50" charset="-127"/>
                <a:ea typeface="맑은 고딕" panose="020B0503020000020004" pitchFamily="50" charset="-127"/>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3" name="Google Shape;43;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맑은 고딕" panose="020B0503020000020004" pitchFamily="50" charset="-127"/>
                <a:ea typeface="맑은 고딕" panose="020B0503020000020004" pitchFamily="50" charset="-127"/>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4" name="Google Shape;44;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45" name="Google Shape;45;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46" name="Google Shape;4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7"/>
        <p:cNvGrpSpPr/>
        <p:nvPr/>
      </p:nvGrpSpPr>
      <p:grpSpPr>
        <a:xfrm>
          <a:off x="0" y="0"/>
          <a:ext cx="0" cy="0"/>
          <a:chOff x="0" y="0"/>
          <a:chExt cx="0" cy="0"/>
        </a:xfrm>
      </p:grpSpPr>
      <p:sp>
        <p:nvSpPr>
          <p:cNvPr id="48" name="Google Shape;48;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맑은 고딕" panose="020B0503020000020004" pitchFamily="50" charset="-127"/>
                <a:ea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9" name="Google Shape;49;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atin typeface="맑은 고딕" panose="020B0503020000020004" pitchFamily="50" charset="-127"/>
                <a:ea typeface="맑은 고딕" panose="020B0503020000020004" pitchFamily="50" charset="-127"/>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dirty="0"/>
          </a:p>
        </p:txBody>
      </p:sp>
      <p:sp>
        <p:nvSpPr>
          <p:cNvPr id="50" name="Google Shape;50;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맑은 고딕" panose="020B0503020000020004" pitchFamily="50" charset="-127"/>
                <a:ea typeface="맑은 고딕" panose="020B0503020000020004" pitchFamily="50" charset="-127"/>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51" name="Google Shape;51;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atin typeface="맑은 고딕" panose="020B0503020000020004" pitchFamily="50" charset="-127"/>
                <a:ea typeface="맑은 고딕" panose="020B0503020000020004" pitchFamily="50" charset="-127"/>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dirty="0"/>
          </a:p>
        </p:txBody>
      </p:sp>
      <p:sp>
        <p:nvSpPr>
          <p:cNvPr id="52" name="Google Shape;52;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맑은 고딕" panose="020B0503020000020004" pitchFamily="50" charset="-127"/>
                <a:ea typeface="맑은 고딕" panose="020B0503020000020004" pitchFamily="50" charset="-127"/>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53" name="Google Shape;5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54" name="Google Shape;5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55" name="Google Shape;5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6"/>
        <p:cNvGrpSpPr/>
        <p:nvPr/>
      </p:nvGrpSpPr>
      <p:grpSpPr>
        <a:xfrm>
          <a:off x="0" y="0"/>
          <a:ext cx="0" cy="0"/>
          <a:chOff x="0" y="0"/>
          <a:chExt cx="0" cy="0"/>
        </a:xfrm>
      </p:grpSpPr>
      <p:sp>
        <p:nvSpPr>
          <p:cNvPr id="57" name="Google Shape;57;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맑은 고딕" panose="020B0503020000020004" pitchFamily="50" charset="-127"/>
                <a:ea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8" name="Google Shape;5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59" name="Google Shape;5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60" name="Google Shape;6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빈 화면">
  <p:cSld name="1_빈 화면">
    <p:spTree>
      <p:nvGrpSpPr>
        <p:cNvPr id="1" name="Shape 61"/>
        <p:cNvGrpSpPr/>
        <p:nvPr/>
      </p:nvGrpSpPr>
      <p:grpSpPr>
        <a:xfrm>
          <a:off x="0" y="0"/>
          <a:ext cx="0" cy="0"/>
          <a:chOff x="0" y="0"/>
          <a:chExt cx="0" cy="0"/>
        </a:xfrm>
      </p:grpSpPr>
      <p:sp>
        <p:nvSpPr>
          <p:cNvPr id="62" name="Google Shape;6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63" name="Google Shape;6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64" name="Google Shape;6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5"/>
        <p:cNvGrpSpPr/>
        <p:nvPr/>
      </p:nvGrpSpPr>
      <p:grpSpPr>
        <a:xfrm>
          <a:off x="0" y="0"/>
          <a:ext cx="0" cy="0"/>
          <a:chOff x="0" y="0"/>
          <a:chExt cx="0" cy="0"/>
        </a:xfrm>
      </p:grpSpPr>
      <p:sp>
        <p:nvSpPr>
          <p:cNvPr id="66" name="Google Shape;66;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atin typeface="맑은 고딕" panose="020B0503020000020004" pitchFamily="50" charset="-127"/>
                <a:ea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7" name="Google Shape;67;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atin typeface="맑은 고딕" panose="020B0503020000020004" pitchFamily="50" charset="-127"/>
                <a:ea typeface="맑은 고딕" panose="020B0503020000020004" pitchFamily="50" charset="-127"/>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dirty="0"/>
          </a:p>
        </p:txBody>
      </p:sp>
      <p:sp>
        <p:nvSpPr>
          <p:cNvPr id="68" name="Google Shape;68;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맑은 고딕" panose="020B0503020000020004" pitchFamily="50" charset="-127"/>
                <a:ea typeface="맑은 고딕" panose="020B0503020000020004" pitchFamily="50" charset="-127"/>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dirty="0"/>
          </a:p>
        </p:txBody>
      </p:sp>
      <p:sp>
        <p:nvSpPr>
          <p:cNvPr id="69" name="Google Shape;6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70" name="Google Shape;7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71" name="Google Shape;7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2"/>
        <p:cNvGrpSpPr/>
        <p:nvPr/>
      </p:nvGrpSpPr>
      <p:grpSpPr>
        <a:xfrm>
          <a:off x="0" y="0"/>
          <a:ext cx="0" cy="0"/>
          <a:chOff x="0" y="0"/>
          <a:chExt cx="0" cy="0"/>
        </a:xfrm>
      </p:grpSpPr>
      <p:sp>
        <p:nvSpPr>
          <p:cNvPr id="73" name="Google Shape;73;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atin typeface="맑은 고딕" panose="020B0503020000020004" pitchFamily="50" charset="-127"/>
                <a:ea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4" name="Google Shape;74;p35"/>
          <p:cNvSpPr>
            <a:spLocks noGrp="1"/>
          </p:cNvSpPr>
          <p:nvPr>
            <p:ph type="pic" idx="2"/>
          </p:nvPr>
        </p:nvSpPr>
        <p:spPr>
          <a:xfrm>
            <a:off x="5183188" y="987425"/>
            <a:ext cx="6172200" cy="4873625"/>
          </a:xfrm>
          <a:prstGeom prst="rect">
            <a:avLst/>
          </a:prstGeom>
          <a:noFill/>
          <a:ln>
            <a:noFill/>
          </a:ln>
        </p:spPr>
      </p:sp>
      <p:sp>
        <p:nvSpPr>
          <p:cNvPr id="75" name="Google Shape;75;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맑은 고딕" panose="020B0503020000020004" pitchFamily="50" charset="-127"/>
                <a:ea typeface="맑은 고딕" panose="020B0503020000020004" pitchFamily="50" charset="-127"/>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dirty="0"/>
          </a:p>
        </p:txBody>
      </p:sp>
      <p:sp>
        <p:nvSpPr>
          <p:cNvPr id="76" name="Google Shape;7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77" name="Google Shape;7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맑은 고딕" panose="020B0503020000020004" pitchFamily="50"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ko-KR" altLang="en-US" dirty="0"/>
          </a:p>
        </p:txBody>
      </p:sp>
      <p:sp>
        <p:nvSpPr>
          <p:cNvPr id="78" name="Google Shape;7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lang="ko-KR" altLang="en-US" dirty="0"/>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lang="ko-KR" altLang="en-US" dirty="0"/>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맑은 고딕" panose="020B0503020000020004" pitchFamily="50" charset="-127"/>
                <a:ea typeface="맑은 고딕" panose="020B0503020000020004" pitchFamily="50" charset="-127"/>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맑은 고딕" panose="020B0503020000020004" pitchFamily="50" charset="-127"/>
          <a:ea typeface="맑은 고딕" panose="020B0503020000020004"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맑은 고딕" panose="020B0503020000020004" pitchFamily="50" charset="-127"/>
          <a:ea typeface="맑은 고딕" panose="020B0503020000020004"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5"/>
        <p:cNvGrpSpPr/>
        <p:nvPr/>
      </p:nvGrpSpPr>
      <p:grpSpPr>
        <a:xfrm>
          <a:off x="0" y="0"/>
          <a:ext cx="0" cy="0"/>
          <a:chOff x="0" y="0"/>
          <a:chExt cx="0" cy="0"/>
        </a:xfrm>
      </p:grpSpPr>
      <p:sp>
        <p:nvSpPr>
          <p:cNvPr id="96" name="Google Shape;96;p1"/>
          <p:cNvSpPr/>
          <p:nvPr/>
        </p:nvSpPr>
        <p:spPr>
          <a:xfrm>
            <a:off x="386080" y="355600"/>
            <a:ext cx="1280160" cy="1280160"/>
          </a:xfrm>
          <a:prstGeom prst="rect">
            <a:avLst/>
          </a:pr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맑은 고딕" panose="020B0503020000020004" pitchFamily="50" charset="-127"/>
              <a:ea typeface="맑은 고딕" panose="020B0503020000020004" pitchFamily="50" charset="-127"/>
              <a:sym typeface="Arial"/>
            </a:endParaRPr>
          </a:p>
        </p:txBody>
      </p:sp>
      <p:pic>
        <p:nvPicPr>
          <p:cNvPr id="97" name="Google Shape;97;p1"/>
          <p:cNvPicPr preferRelativeResize="0"/>
          <p:nvPr/>
        </p:nvPicPr>
        <p:blipFill rotWithShape="1">
          <a:blip r:embed="rId3">
            <a:alphaModFix/>
          </a:blip>
          <a:srcRect/>
          <a:stretch/>
        </p:blipFill>
        <p:spPr>
          <a:xfrm>
            <a:off x="9496631" y="6315612"/>
            <a:ext cx="2581275" cy="333375"/>
          </a:xfrm>
          <a:prstGeom prst="rect">
            <a:avLst/>
          </a:prstGeom>
          <a:noFill/>
          <a:ln>
            <a:noFill/>
          </a:ln>
        </p:spPr>
      </p:pic>
      <p:sp>
        <p:nvSpPr>
          <p:cNvPr id="98" name="Google Shape;98;p1"/>
          <p:cNvSpPr txBox="1"/>
          <p:nvPr/>
        </p:nvSpPr>
        <p:spPr>
          <a:xfrm>
            <a:off x="3074964" y="1967081"/>
            <a:ext cx="6042071" cy="1508065"/>
          </a:xfrm>
          <a:prstGeom prst="rect">
            <a:avLst/>
          </a:prstGeom>
          <a:noFill/>
          <a:ln>
            <a:noFill/>
          </a:ln>
        </p:spPr>
        <p:txBody>
          <a:bodyPr spcFirstLastPara="1" wrap="square" lIns="91425" tIns="45700" rIns="91425" bIns="45700" anchor="t" anchorCtr="0">
            <a:spAutoFit/>
          </a:bodyPr>
          <a:lstStyle/>
          <a:p>
            <a:pPr marL="0" marR="0" lvl="0" indent="0" algn="ctr" rtl="0">
              <a:lnSpc>
                <a:spcPct val="200000"/>
              </a:lnSpc>
              <a:spcBef>
                <a:spcPts val="0"/>
              </a:spcBef>
              <a:spcAft>
                <a:spcPts val="0"/>
              </a:spcAft>
              <a:buClr>
                <a:srgbClr val="000000"/>
              </a:buClr>
              <a:buSzPts val="4600"/>
              <a:buFont typeface="Arial"/>
              <a:buNone/>
            </a:pPr>
            <a:r>
              <a:rPr lang="ko-KR" altLang="en-US" sz="4600" b="1" dirty="0">
                <a:solidFill>
                  <a:schemeClr val="lt1"/>
                </a:solidFill>
                <a:latin typeface="맑은 고딕" panose="020B0503020000020004" pitchFamily="50" charset="-127"/>
                <a:ea typeface="맑은 고딕" panose="020B0503020000020004" pitchFamily="50" charset="-127"/>
              </a:rPr>
              <a:t>약물</a:t>
            </a:r>
            <a:r>
              <a:rPr lang="ko-KR" altLang="en-US" sz="4600" b="1" i="0" u="none" strike="noStrike" cap="none" dirty="0">
                <a:solidFill>
                  <a:schemeClr val="lt1"/>
                </a:solidFill>
                <a:latin typeface="맑은 고딕" panose="020B0503020000020004" pitchFamily="50" charset="-127"/>
                <a:ea typeface="맑은 고딕" panose="020B0503020000020004" pitchFamily="50" charset="-127"/>
                <a:sym typeface="Arial"/>
              </a:rPr>
              <a:t>대사 안정성</a:t>
            </a:r>
            <a:r>
              <a:rPr lang="en-US" sz="4600" b="1" i="0" u="none" strike="noStrike" cap="none" dirty="0">
                <a:solidFill>
                  <a:schemeClr val="lt1"/>
                </a:solidFill>
                <a:latin typeface="맑은 고딕" panose="020B0503020000020004" pitchFamily="50" charset="-127"/>
                <a:ea typeface="맑은 고딕" panose="020B0503020000020004" pitchFamily="50" charset="-127"/>
                <a:sym typeface="Arial"/>
              </a:rPr>
              <a:t> </a:t>
            </a:r>
            <a:r>
              <a:rPr lang="ko-KR" altLang="en-US" sz="4600" b="1" i="0" u="none" strike="noStrike" cap="none" dirty="0">
                <a:solidFill>
                  <a:schemeClr val="lt1"/>
                </a:solidFill>
                <a:latin typeface="맑은 고딕" panose="020B0503020000020004" pitchFamily="50" charset="-127"/>
                <a:ea typeface="맑은 고딕" panose="020B0503020000020004" pitchFamily="50" charset="-127"/>
                <a:sym typeface="Arial"/>
              </a:rPr>
              <a:t>예측</a:t>
            </a:r>
          </a:p>
        </p:txBody>
      </p:sp>
      <p:sp>
        <p:nvSpPr>
          <p:cNvPr id="99" name="Google Shape;99;p1"/>
          <p:cNvSpPr txBox="1"/>
          <p:nvPr/>
        </p:nvSpPr>
        <p:spPr>
          <a:xfrm>
            <a:off x="9496624" y="5366850"/>
            <a:ext cx="2581275" cy="6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chemeClr val="lt1"/>
                </a:solidFill>
                <a:latin typeface="맑은 고딕" panose="020B0503020000020004" pitchFamily="50" charset="-127"/>
                <a:ea typeface="맑은 고딕" panose="020B0503020000020004" pitchFamily="50" charset="-127"/>
                <a:sym typeface="Arial"/>
              </a:rPr>
              <a:t>딥러닝 개인 프로젝트</a:t>
            </a:r>
            <a:r>
              <a:rPr lang="en-US" sz="1800" b="1" i="0" u="none" strike="noStrike" cap="none" dirty="0">
                <a:solidFill>
                  <a:schemeClr val="lt1"/>
                </a:solidFill>
                <a:latin typeface="맑은 고딕" panose="020B0503020000020004" pitchFamily="50" charset="-127"/>
                <a:ea typeface="맑은 고딕" panose="020B0503020000020004" pitchFamily="50" charset="-127"/>
                <a:sym typeface="Arial"/>
              </a:rPr>
              <a:t>강종범</a:t>
            </a:r>
            <a:endParaRPr sz="1800" b="1" i="0" u="none" strike="noStrike" cap="none" dirty="0">
              <a:solidFill>
                <a:schemeClr val="lt1"/>
              </a:solidFill>
              <a:latin typeface="맑은 고딕" panose="020B0503020000020004" pitchFamily="50" charset="-127"/>
              <a:ea typeface="맑은 고딕" panose="020B0503020000020004" pitchFamily="50" charset="-127"/>
              <a:sym typeface="Arial"/>
            </a:endParaRPr>
          </a:p>
        </p:txBody>
      </p:sp>
    </p:spTree>
    <p:extLst>
      <p:ext uri="{BB962C8B-B14F-4D97-AF65-F5344CB8AC3E}">
        <p14:creationId xmlns:p14="http://schemas.microsoft.com/office/powerpoint/2010/main" val="3384656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5"/>
        <p:cNvGrpSpPr/>
        <p:nvPr/>
      </p:nvGrpSpPr>
      <p:grpSpPr>
        <a:xfrm>
          <a:off x="0" y="0"/>
          <a:ext cx="0" cy="0"/>
          <a:chOff x="0" y="0"/>
          <a:chExt cx="0" cy="0"/>
        </a:xfrm>
      </p:grpSpPr>
      <p:sp>
        <p:nvSpPr>
          <p:cNvPr id="96" name="Google Shape;96;p1"/>
          <p:cNvSpPr/>
          <p:nvPr/>
        </p:nvSpPr>
        <p:spPr>
          <a:xfrm>
            <a:off x="386080" y="355600"/>
            <a:ext cx="1280160" cy="1280160"/>
          </a:xfrm>
          <a:prstGeom prst="rect">
            <a:avLst/>
          </a:pr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맑은 고딕" panose="020B0503020000020004" pitchFamily="50" charset="-127"/>
              <a:ea typeface="맑은 고딕" panose="020B0503020000020004" pitchFamily="50" charset="-127"/>
              <a:sym typeface="Arial"/>
            </a:endParaRPr>
          </a:p>
        </p:txBody>
      </p:sp>
      <p:pic>
        <p:nvPicPr>
          <p:cNvPr id="97" name="Google Shape;97;p1"/>
          <p:cNvPicPr preferRelativeResize="0"/>
          <p:nvPr/>
        </p:nvPicPr>
        <p:blipFill rotWithShape="1">
          <a:blip r:embed="rId3">
            <a:alphaModFix/>
          </a:blip>
          <a:srcRect/>
          <a:stretch/>
        </p:blipFill>
        <p:spPr>
          <a:xfrm>
            <a:off x="9496631" y="6315612"/>
            <a:ext cx="2581275" cy="333375"/>
          </a:xfrm>
          <a:prstGeom prst="rect">
            <a:avLst/>
          </a:prstGeom>
          <a:noFill/>
          <a:ln>
            <a:noFill/>
          </a:ln>
        </p:spPr>
      </p:pic>
      <p:sp>
        <p:nvSpPr>
          <p:cNvPr id="98" name="Google Shape;98;p1"/>
          <p:cNvSpPr txBox="1"/>
          <p:nvPr/>
        </p:nvSpPr>
        <p:spPr>
          <a:xfrm>
            <a:off x="3074964" y="1967081"/>
            <a:ext cx="6042071" cy="1508065"/>
          </a:xfrm>
          <a:prstGeom prst="rect">
            <a:avLst/>
          </a:prstGeom>
          <a:noFill/>
          <a:ln>
            <a:noFill/>
          </a:ln>
        </p:spPr>
        <p:txBody>
          <a:bodyPr spcFirstLastPara="1" wrap="square" lIns="91425" tIns="45700" rIns="91425" bIns="45700" anchor="t" anchorCtr="0">
            <a:spAutoFit/>
          </a:bodyPr>
          <a:lstStyle/>
          <a:p>
            <a:pPr marL="0" marR="0" lvl="0" indent="0" algn="ctr" rtl="0">
              <a:lnSpc>
                <a:spcPct val="200000"/>
              </a:lnSpc>
              <a:spcBef>
                <a:spcPts val="0"/>
              </a:spcBef>
              <a:spcAft>
                <a:spcPts val="0"/>
              </a:spcAft>
              <a:buClr>
                <a:srgbClr val="000000"/>
              </a:buClr>
              <a:buSzPts val="4600"/>
              <a:buFont typeface="Arial"/>
              <a:buNone/>
            </a:pPr>
            <a:r>
              <a:rPr lang="ko-KR" altLang="en-US" sz="4600" b="1" dirty="0">
                <a:solidFill>
                  <a:schemeClr val="lt1"/>
                </a:solidFill>
                <a:latin typeface="맑은 고딕" panose="020B0503020000020004" pitchFamily="50" charset="-127"/>
                <a:ea typeface="맑은 고딕" panose="020B0503020000020004" pitchFamily="50" charset="-127"/>
              </a:rPr>
              <a:t>중간 과정</a:t>
            </a:r>
            <a:endParaRPr sz="2800" b="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99" name="Google Shape;99;p1"/>
          <p:cNvSpPr txBox="1"/>
          <p:nvPr/>
        </p:nvSpPr>
        <p:spPr>
          <a:xfrm>
            <a:off x="9496624" y="5366850"/>
            <a:ext cx="2581275" cy="6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chemeClr val="lt1"/>
                </a:solidFill>
                <a:latin typeface="맑은 고딕" panose="020B0503020000020004" pitchFamily="50" charset="-127"/>
                <a:ea typeface="맑은 고딕" panose="020B0503020000020004" pitchFamily="50" charset="-127"/>
                <a:sym typeface="Arial"/>
              </a:rPr>
              <a:t>딥러닝 개인 프로젝트</a:t>
            </a:r>
            <a:r>
              <a:rPr lang="en-US" sz="1800" b="1" i="0" u="none" strike="noStrike" cap="none" dirty="0">
                <a:solidFill>
                  <a:schemeClr val="lt1"/>
                </a:solidFill>
                <a:latin typeface="맑은 고딕" panose="020B0503020000020004" pitchFamily="50" charset="-127"/>
                <a:ea typeface="맑은 고딕" panose="020B0503020000020004" pitchFamily="50" charset="-127"/>
                <a:sym typeface="Arial"/>
              </a:rPr>
              <a:t>강종범</a:t>
            </a:r>
            <a:endParaRPr sz="1800" b="1" i="0" u="none" strike="noStrike" cap="none" dirty="0">
              <a:solidFill>
                <a:schemeClr val="lt1"/>
              </a:solidFill>
              <a:latin typeface="맑은 고딕" panose="020B0503020000020004" pitchFamily="50" charset="-127"/>
              <a:ea typeface="맑은 고딕" panose="020B0503020000020004" pitchFamily="50" charset="-127"/>
              <a:sym typeface="Arial"/>
            </a:endParaRPr>
          </a:p>
        </p:txBody>
      </p:sp>
    </p:spTree>
    <p:extLst>
      <p:ext uri="{BB962C8B-B14F-4D97-AF65-F5344CB8AC3E}">
        <p14:creationId xmlns:p14="http://schemas.microsoft.com/office/powerpoint/2010/main" val="2212207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2"/>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06" name="Google Shape;106;p2"/>
          <p:cNvSpPr txBox="1"/>
          <p:nvPr/>
        </p:nvSpPr>
        <p:spPr>
          <a:xfrm>
            <a:off x="364156" y="189240"/>
            <a:ext cx="223546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목차</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07" name="Google Shape;107;p2"/>
          <p:cNvSpPr txBox="1"/>
          <p:nvPr/>
        </p:nvSpPr>
        <p:spPr>
          <a:xfrm>
            <a:off x="624366" y="1288616"/>
            <a:ext cx="7628100" cy="4124176"/>
          </a:xfrm>
          <a:prstGeom prst="rect">
            <a:avLst/>
          </a:prstGeom>
          <a:noFill/>
          <a:ln>
            <a:noFill/>
          </a:ln>
        </p:spPr>
        <p:txBody>
          <a:bodyPr spcFirstLastPara="1" wrap="square" lIns="91425" tIns="91425" rIns="91425" bIns="91425" anchor="t" anchorCtr="0">
            <a:spAutoFit/>
          </a:bodyPr>
          <a:lstStyle/>
          <a:p>
            <a:pPr marR="0" lvl="0" algn="l" rtl="0">
              <a:lnSpc>
                <a:spcPct val="100000"/>
              </a:lnSpc>
              <a:spcBef>
                <a:spcPts val="0"/>
              </a:spcBef>
              <a:spcAft>
                <a:spcPts val="0"/>
              </a:spcAft>
              <a:buClr>
                <a:schemeClr val="dk1"/>
              </a:buClr>
              <a:buSzPts val="2200"/>
            </a:pPr>
            <a:r>
              <a:rPr lang="en-US" altLang="ko-KR" sz="2200" b="1" dirty="0">
                <a:solidFill>
                  <a:schemeClr val="dk1"/>
                </a:solidFill>
                <a:latin typeface="+mj-ea"/>
                <a:ea typeface="+mj-ea"/>
                <a:cs typeface="Times New Roman"/>
                <a:sym typeface="Times New Roman"/>
              </a:rPr>
              <a:t>1. </a:t>
            </a:r>
            <a:r>
              <a:rPr lang="ko-KR" altLang="en-US" sz="2200" b="1" dirty="0">
                <a:solidFill>
                  <a:schemeClr val="dk1"/>
                </a:solidFill>
                <a:latin typeface="+mj-ea"/>
                <a:ea typeface="+mj-ea"/>
                <a:cs typeface="Times New Roman"/>
                <a:sym typeface="Times New Roman"/>
              </a:rPr>
              <a:t>진행 상황</a:t>
            </a:r>
            <a:endParaRPr lang="en-US" altLang="ko-KR" sz="2200" b="1" dirty="0">
              <a:solidFill>
                <a:schemeClr val="dk1"/>
              </a:solidFill>
              <a:latin typeface="+mj-ea"/>
              <a:ea typeface="+mj-ea"/>
              <a:cs typeface="Times New Roman"/>
              <a:sym typeface="Times New Roman"/>
            </a:endParaRPr>
          </a:p>
          <a:p>
            <a:pPr marR="0" lvl="0" algn="l" rtl="0">
              <a:lnSpc>
                <a:spcPct val="100000"/>
              </a:lnSpc>
              <a:spcBef>
                <a:spcPts val="0"/>
              </a:spcBef>
              <a:spcAft>
                <a:spcPts val="0"/>
              </a:spcAft>
              <a:buClr>
                <a:schemeClr val="dk1"/>
              </a:buClr>
              <a:buSzPts val="2200"/>
            </a:pPr>
            <a:endParaRPr lang="en-US" sz="1900" dirty="0">
              <a:solidFill>
                <a:schemeClr val="dk1"/>
              </a:solidFill>
              <a:latin typeface="맑은 고딕" panose="020B0503020000020004" pitchFamily="50" charset="-127"/>
              <a:ea typeface="맑은 고딕" panose="020B0503020000020004" pitchFamily="50" charset="-127"/>
              <a:cs typeface="Times New Roman"/>
              <a:sym typeface="Times New Roman"/>
            </a:endParaRPr>
          </a:p>
          <a:p>
            <a:pPr marL="0" marR="0" lvl="0" indent="0" algn="l" rtl="0">
              <a:lnSpc>
                <a:spcPct val="100000"/>
              </a:lnSpc>
              <a:spcBef>
                <a:spcPts val="0"/>
              </a:spcBef>
              <a:spcAft>
                <a:spcPts val="0"/>
              </a:spcAft>
              <a:buNone/>
            </a:pPr>
            <a:r>
              <a:rPr lang="en-US" sz="1900" dirty="0">
                <a:solidFill>
                  <a:schemeClr val="dk1"/>
                </a:solidFill>
                <a:latin typeface="맑은 고딕" panose="020B0503020000020004" pitchFamily="50" charset="-127"/>
                <a:ea typeface="맑은 고딕" panose="020B0503020000020004" pitchFamily="50" charset="-127"/>
                <a:cs typeface="Times New Roman"/>
                <a:sym typeface="Times New Roman"/>
              </a:rPr>
              <a:t>- </a:t>
            </a:r>
            <a:r>
              <a:rPr lang="ko-KR" altLang="en-US" sz="1900" dirty="0" err="1">
                <a:solidFill>
                  <a:schemeClr val="dk1"/>
                </a:solidFill>
                <a:latin typeface="+mj-ea"/>
                <a:ea typeface="+mj-ea"/>
                <a:cs typeface="Times New Roman"/>
                <a:sym typeface="Times New Roman"/>
              </a:rPr>
              <a:t>전처리</a:t>
            </a:r>
            <a:r>
              <a:rPr lang="ko-KR" altLang="en-US" sz="1900" dirty="0">
                <a:solidFill>
                  <a:schemeClr val="dk1"/>
                </a:solidFill>
                <a:latin typeface="+mj-ea"/>
                <a:ea typeface="+mj-ea"/>
                <a:cs typeface="Times New Roman"/>
                <a:sym typeface="Times New Roman"/>
              </a:rPr>
              <a:t> </a:t>
            </a:r>
            <a:r>
              <a:rPr lang="en-US" altLang="ko-KR" sz="1900" dirty="0">
                <a:solidFill>
                  <a:schemeClr val="dk1"/>
                </a:solidFill>
                <a:latin typeface="+mj-ea"/>
                <a:ea typeface="+mj-ea"/>
                <a:cs typeface="Times New Roman"/>
                <a:sym typeface="Times New Roman"/>
              </a:rPr>
              <a:t>/ </a:t>
            </a:r>
            <a:r>
              <a:rPr lang="en-US" sz="1900" dirty="0">
                <a:solidFill>
                  <a:schemeClr val="dk1"/>
                </a:solidFill>
                <a:latin typeface="맑은 고딕" panose="020B0503020000020004" pitchFamily="50" charset="-127"/>
                <a:ea typeface="맑은 고딕" panose="020B0503020000020004" pitchFamily="50" charset="-127"/>
                <a:cs typeface="Times New Roman"/>
                <a:sym typeface="Times New Roman"/>
              </a:rPr>
              <a:t>EDA </a:t>
            </a:r>
          </a:p>
          <a:p>
            <a:pPr marL="0" marR="0" lvl="0" indent="0" algn="l" rtl="0">
              <a:lnSpc>
                <a:spcPct val="100000"/>
              </a:lnSpc>
              <a:spcBef>
                <a:spcPts val="0"/>
              </a:spcBef>
              <a:spcAft>
                <a:spcPts val="0"/>
              </a:spcAft>
              <a:buNone/>
            </a:pPr>
            <a:endParaRPr lang="en-US" altLang="ko-KR" sz="1900" i="0" u="none" strike="noStrike" cap="none"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1900" dirty="0">
                <a:solidFill>
                  <a:schemeClr val="dk1"/>
                </a:solidFill>
                <a:latin typeface="+mj-ea"/>
                <a:ea typeface="+mj-ea"/>
                <a:cs typeface="Times New Roman"/>
                <a:sym typeface="Times New Roman"/>
              </a:rPr>
              <a:t>- Feature Engineering</a:t>
            </a:r>
          </a:p>
          <a:p>
            <a:pPr marL="0" marR="0" lvl="0" indent="0" algn="l" rtl="0">
              <a:lnSpc>
                <a:spcPct val="100000"/>
              </a:lnSpc>
              <a:spcBef>
                <a:spcPts val="0"/>
              </a:spcBef>
              <a:spcAft>
                <a:spcPts val="0"/>
              </a:spcAft>
              <a:buNone/>
            </a:pP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1900" dirty="0">
                <a:solidFill>
                  <a:schemeClr val="dk1"/>
                </a:solidFill>
                <a:latin typeface="+mj-ea"/>
                <a:ea typeface="+mj-ea"/>
                <a:cs typeface="Times New Roman"/>
                <a:sym typeface="Times New Roman"/>
              </a:rPr>
              <a:t>- </a:t>
            </a:r>
            <a:r>
              <a:rPr lang="ko-KR" altLang="en-US" sz="1900" dirty="0">
                <a:solidFill>
                  <a:schemeClr val="dk1"/>
                </a:solidFill>
                <a:latin typeface="+mj-ea"/>
                <a:ea typeface="+mj-ea"/>
                <a:cs typeface="Times New Roman"/>
                <a:sym typeface="Times New Roman"/>
              </a:rPr>
              <a:t>데이터셋</a:t>
            </a:r>
            <a:r>
              <a:rPr lang="en-US" altLang="ko-KR" sz="1900" dirty="0">
                <a:solidFill>
                  <a:schemeClr val="dk1"/>
                </a:solidFill>
                <a:latin typeface="+mj-ea"/>
                <a:ea typeface="+mj-ea"/>
                <a:cs typeface="Times New Roman"/>
                <a:sym typeface="Times New Roman"/>
              </a:rPr>
              <a:t> </a:t>
            </a:r>
            <a:r>
              <a:rPr lang="ko-KR" altLang="en-US" sz="1900" dirty="0">
                <a:solidFill>
                  <a:schemeClr val="dk1"/>
                </a:solidFill>
                <a:latin typeface="+mj-ea"/>
                <a:ea typeface="+mj-ea"/>
                <a:cs typeface="Times New Roman"/>
                <a:sym typeface="Times New Roman"/>
              </a:rPr>
              <a:t>분리</a:t>
            </a: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endParaRPr lang="en-US" altLang="ko-KR" sz="1900" i="0" u="none" strike="noStrike" cap="none"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1900" dirty="0">
                <a:solidFill>
                  <a:schemeClr val="dk1"/>
                </a:solidFill>
                <a:latin typeface="+mj-ea"/>
                <a:ea typeface="+mj-ea"/>
                <a:cs typeface="Times New Roman"/>
                <a:sym typeface="Times New Roman"/>
              </a:rPr>
              <a:t>- </a:t>
            </a:r>
            <a:r>
              <a:rPr lang="ko-KR" altLang="en-US" sz="1900" dirty="0">
                <a:solidFill>
                  <a:schemeClr val="dk1"/>
                </a:solidFill>
                <a:latin typeface="+mj-ea"/>
                <a:ea typeface="+mj-ea"/>
                <a:cs typeface="Times New Roman"/>
                <a:sym typeface="Times New Roman"/>
              </a:rPr>
              <a:t>각 접근 모델</a:t>
            </a: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1900" dirty="0">
                <a:solidFill>
                  <a:schemeClr val="dk1"/>
                </a:solidFill>
                <a:latin typeface="+mj-ea"/>
                <a:ea typeface="+mj-ea"/>
                <a:cs typeface="Times New Roman"/>
                <a:sym typeface="Times New Roman"/>
              </a:rPr>
              <a:t>- </a:t>
            </a:r>
            <a:r>
              <a:rPr lang="ko-KR" altLang="en-US" sz="1900" dirty="0">
                <a:solidFill>
                  <a:schemeClr val="dk1"/>
                </a:solidFill>
                <a:latin typeface="+mj-ea"/>
                <a:ea typeface="+mj-ea"/>
                <a:cs typeface="Times New Roman"/>
                <a:sym typeface="Times New Roman"/>
              </a:rPr>
              <a:t>모델 단순 평균</a:t>
            </a: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endParaRPr lang="ko-KR" altLang="en-US" sz="22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2200" b="1" dirty="0">
                <a:solidFill>
                  <a:schemeClr val="dk1"/>
                </a:solidFill>
                <a:latin typeface="+mj-ea"/>
                <a:ea typeface="+mj-ea"/>
                <a:cs typeface="Times New Roman"/>
                <a:sym typeface="Times New Roman"/>
              </a:rPr>
              <a:t>2. </a:t>
            </a:r>
            <a:r>
              <a:rPr lang="ko-KR" altLang="en-US" sz="2200" b="1" dirty="0">
                <a:solidFill>
                  <a:schemeClr val="dk1"/>
                </a:solidFill>
                <a:latin typeface="+mj-ea"/>
                <a:ea typeface="+mj-ea"/>
                <a:cs typeface="Times New Roman"/>
                <a:sym typeface="Times New Roman"/>
              </a:rPr>
              <a:t>개선방안</a:t>
            </a:r>
            <a:endParaRPr lang="en-US" altLang="ko-KR" sz="2200" b="1" i="0" u="none" strike="noStrike" cap="none" dirty="0">
              <a:solidFill>
                <a:schemeClr val="dk1"/>
              </a:solidFill>
              <a:latin typeface="+mj-ea"/>
              <a:ea typeface="+mj-ea"/>
              <a:cs typeface="Times New Roman"/>
              <a:sym typeface="Times New Roman"/>
            </a:endParaRPr>
          </a:p>
        </p:txBody>
      </p:sp>
      <p:pic>
        <p:nvPicPr>
          <p:cNvPr id="108" name="Google Shape;108;p2"/>
          <p:cNvPicPr preferRelativeResize="0"/>
          <p:nvPr/>
        </p:nvPicPr>
        <p:blipFill rotWithShape="1">
          <a:blip r:embed="rId3">
            <a:alphaModFix/>
          </a:blip>
          <a:srcRect/>
          <a:stretch/>
        </p:blipFill>
        <p:spPr>
          <a:xfrm>
            <a:off x="9610725" y="6432288"/>
            <a:ext cx="2581275" cy="246221"/>
          </a:xfrm>
          <a:prstGeom prst="rect">
            <a:avLst/>
          </a:prstGeom>
          <a:noFill/>
          <a:ln>
            <a:noFill/>
          </a:ln>
        </p:spPr>
      </p:pic>
      <p:pic>
        <p:nvPicPr>
          <p:cNvPr id="1026" name="Picture 2" descr="Featurizers — deepchem 2.7.2.dev documentation">
            <a:extLst>
              <a:ext uri="{FF2B5EF4-FFF2-40B4-BE49-F238E27FC236}">
                <a16:creationId xmlns:a16="http://schemas.microsoft.com/office/drawing/2014/main" id="{51A57DB4-CCF1-DEC3-2C83-1B16C269D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113" y="1623681"/>
            <a:ext cx="2924175"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nsorFlow를 사용해 프로덕션급 머신러닝 모델 만들기">
            <a:extLst>
              <a:ext uri="{FF2B5EF4-FFF2-40B4-BE49-F238E27FC236}">
                <a16:creationId xmlns:a16="http://schemas.microsoft.com/office/drawing/2014/main" id="{4543B03C-86B1-1C4E-1B9E-7439181A83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4822" y="2904547"/>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Logo">
            <a:extLst>
              <a:ext uri="{FF2B5EF4-FFF2-40B4-BE49-F238E27FC236}">
                <a16:creationId xmlns:a16="http://schemas.microsoft.com/office/drawing/2014/main" id="{EF807E8B-8393-D1A3-B5C2-E15C38CDB1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8291" y="4227266"/>
            <a:ext cx="1731818" cy="1861705"/>
          </a:xfrm>
          <a:prstGeom prst="rect">
            <a:avLst/>
          </a:prstGeom>
          <a:noFill/>
          <a:extLst>
            <a:ext uri="{909E8E84-426E-40DD-AFC4-6F175D3DCCD1}">
              <a14:hiddenFill xmlns:a14="http://schemas.microsoft.com/office/drawing/2010/main">
                <a:solidFill>
                  <a:srgbClr val="FFFFFF"/>
                </a:solidFill>
              </a14:hiddenFill>
            </a:ext>
          </a:extLst>
        </p:spPr>
      </p:pic>
      <p:sp>
        <p:nvSpPr>
          <p:cNvPr id="4" name="화살표: 위쪽 3">
            <a:extLst>
              <a:ext uri="{FF2B5EF4-FFF2-40B4-BE49-F238E27FC236}">
                <a16:creationId xmlns:a16="http://schemas.microsoft.com/office/drawing/2014/main" id="{8A3A8963-E65B-27D6-826A-F64FF0DE2F8C}"/>
              </a:ext>
            </a:extLst>
          </p:cNvPr>
          <p:cNvSpPr/>
          <p:nvPr/>
        </p:nvSpPr>
        <p:spPr>
          <a:xfrm>
            <a:off x="6807200" y="3387147"/>
            <a:ext cx="254000" cy="63500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Tree>
    <p:extLst>
      <p:ext uri="{BB962C8B-B14F-4D97-AF65-F5344CB8AC3E}">
        <p14:creationId xmlns:p14="http://schemas.microsoft.com/office/powerpoint/2010/main" val="389168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cs typeface="Calibri"/>
                <a:sym typeface="Calibri"/>
              </a:rPr>
              <a:t>전처리</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EDA</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pic>
        <p:nvPicPr>
          <p:cNvPr id="6" name="그림 5">
            <a:extLst>
              <a:ext uri="{FF2B5EF4-FFF2-40B4-BE49-F238E27FC236}">
                <a16:creationId xmlns:a16="http://schemas.microsoft.com/office/drawing/2014/main" id="{5631246B-53EF-4A0E-6A44-6603AF3E6D63}"/>
              </a:ext>
            </a:extLst>
          </p:cNvPr>
          <p:cNvPicPr>
            <a:picLocks noChangeAspect="1"/>
          </p:cNvPicPr>
          <p:nvPr/>
        </p:nvPicPr>
        <p:blipFill rotWithShape="1">
          <a:blip r:embed="rId4"/>
          <a:srcRect l="53299" t="40812" r="25628" b="48526"/>
          <a:stretch/>
        </p:blipFill>
        <p:spPr>
          <a:xfrm>
            <a:off x="193053" y="1814767"/>
            <a:ext cx="11805749" cy="1680069"/>
          </a:xfrm>
          <a:prstGeom prst="rect">
            <a:avLst/>
          </a:prstGeom>
        </p:spPr>
      </p:pic>
      <p:sp>
        <p:nvSpPr>
          <p:cNvPr id="8" name="TextBox 7">
            <a:extLst>
              <a:ext uri="{FF2B5EF4-FFF2-40B4-BE49-F238E27FC236}">
                <a16:creationId xmlns:a16="http://schemas.microsoft.com/office/drawing/2014/main" id="{E2C0ADF6-D513-5638-75B4-5A97FD174EFB}"/>
              </a:ext>
            </a:extLst>
          </p:cNvPr>
          <p:cNvSpPr txBox="1"/>
          <p:nvPr/>
        </p:nvSpPr>
        <p:spPr>
          <a:xfrm>
            <a:off x="193053" y="4201908"/>
            <a:ext cx="8453927" cy="1508105"/>
          </a:xfrm>
          <a:prstGeom prst="rect">
            <a:avLst/>
          </a:prstGeom>
          <a:noFill/>
        </p:spPr>
        <p:txBody>
          <a:bodyPr wrap="square" rtlCol="0">
            <a:spAutoFit/>
          </a:bodyPr>
          <a:lstStyle/>
          <a:p>
            <a:r>
              <a:rPr lang="en-US" altLang="ko-KR" sz="1800" dirty="0">
                <a:latin typeface="+mn-ea"/>
                <a:ea typeface="+mn-ea"/>
              </a:rPr>
              <a:t># </a:t>
            </a:r>
            <a:r>
              <a:rPr lang="ko-KR" altLang="en-US" sz="1800" dirty="0" err="1">
                <a:latin typeface="+mn-ea"/>
                <a:ea typeface="+mn-ea"/>
              </a:rPr>
              <a:t>필요없는</a:t>
            </a:r>
            <a:r>
              <a:rPr lang="ko-KR" altLang="en-US" sz="1800" dirty="0">
                <a:latin typeface="+mn-ea"/>
                <a:ea typeface="+mn-ea"/>
              </a:rPr>
              <a:t> 특성 분리 </a:t>
            </a:r>
            <a:r>
              <a:rPr lang="en-US" altLang="ko-KR" sz="1800" dirty="0">
                <a:latin typeface="+mn-ea"/>
                <a:ea typeface="+mn-ea"/>
              </a:rPr>
              <a:t>(ID &lt;- SMILES</a:t>
            </a:r>
            <a:r>
              <a:rPr lang="ko-KR" altLang="en-US" sz="1800" dirty="0">
                <a:latin typeface="+mn-ea"/>
                <a:ea typeface="+mn-ea"/>
              </a:rPr>
              <a:t>로 대체 가능</a:t>
            </a:r>
            <a:r>
              <a:rPr lang="en-US" altLang="ko-KR" sz="1800" dirty="0">
                <a:latin typeface="+mn-ea"/>
                <a:ea typeface="+mn-ea"/>
              </a:rPr>
              <a:t>)</a:t>
            </a:r>
          </a:p>
          <a:p>
            <a:endParaRPr lang="en-US" altLang="ko-KR" sz="1800" dirty="0">
              <a:latin typeface="+mn-ea"/>
              <a:ea typeface="+mn-ea"/>
            </a:endParaRPr>
          </a:p>
          <a:p>
            <a:r>
              <a:rPr lang="en-US" altLang="ko-KR" sz="2000" b="1" dirty="0">
                <a:latin typeface="+mn-ea"/>
                <a:ea typeface="+mn-ea"/>
              </a:rPr>
              <a:t>1.  </a:t>
            </a:r>
            <a:r>
              <a:rPr lang="ko-KR" altLang="en-US" sz="2000" b="1" dirty="0" err="1">
                <a:latin typeface="+mn-ea"/>
                <a:ea typeface="+mn-ea"/>
              </a:rPr>
              <a:t>전처리</a:t>
            </a:r>
            <a:endParaRPr lang="en-US" altLang="ko-KR" sz="2000" b="1" dirty="0">
              <a:latin typeface="+mn-ea"/>
              <a:ea typeface="+mn-ea"/>
            </a:endParaRPr>
          </a:p>
          <a:p>
            <a:endParaRPr lang="en-US" altLang="ko-KR" sz="1800" b="1" dirty="0">
              <a:latin typeface="+mn-ea"/>
              <a:ea typeface="+mn-ea"/>
            </a:endParaRPr>
          </a:p>
          <a:p>
            <a:r>
              <a:rPr lang="en-US" altLang="ko-KR" sz="1800" dirty="0">
                <a:latin typeface="+mn-ea"/>
                <a:ea typeface="+mn-ea"/>
              </a:rPr>
              <a:t> </a:t>
            </a:r>
            <a:r>
              <a:rPr lang="ko-KR" altLang="en-US" sz="1800" dirty="0" err="1">
                <a:latin typeface="+mn-ea"/>
                <a:ea typeface="+mn-ea"/>
              </a:rPr>
              <a:t>결측치</a:t>
            </a:r>
            <a:r>
              <a:rPr lang="ko-KR" altLang="en-US" sz="1800" dirty="0">
                <a:latin typeface="+mn-ea"/>
                <a:ea typeface="+mn-ea"/>
              </a:rPr>
              <a:t> </a:t>
            </a:r>
            <a:r>
              <a:rPr lang="en-US" altLang="ko-KR" sz="1800" dirty="0">
                <a:latin typeface="+mn-ea"/>
                <a:ea typeface="+mn-ea"/>
              </a:rPr>
              <a:t>/ </a:t>
            </a:r>
            <a:r>
              <a:rPr lang="ko-KR" altLang="en-US" sz="1800" dirty="0" err="1">
                <a:latin typeface="+mn-ea"/>
                <a:ea typeface="+mn-ea"/>
              </a:rPr>
              <a:t>중복값</a:t>
            </a:r>
            <a:r>
              <a:rPr lang="ko-KR" altLang="en-US" sz="1800" dirty="0">
                <a:latin typeface="+mn-ea"/>
                <a:ea typeface="+mn-ea"/>
              </a:rPr>
              <a:t> </a:t>
            </a:r>
            <a:r>
              <a:rPr lang="en-US" altLang="ko-KR" sz="1800" dirty="0">
                <a:latin typeface="+mn-ea"/>
                <a:ea typeface="+mn-ea"/>
              </a:rPr>
              <a:t>/ </a:t>
            </a:r>
            <a:r>
              <a:rPr lang="ko-KR" altLang="en-US" sz="1800" dirty="0">
                <a:latin typeface="+mn-ea"/>
                <a:ea typeface="+mn-ea"/>
              </a:rPr>
              <a:t>이상치 확인</a:t>
            </a:r>
            <a:endParaRPr lang="en-US" altLang="ko-KR" sz="1800" dirty="0">
              <a:latin typeface="+mn-ea"/>
              <a:ea typeface="+mn-ea"/>
            </a:endParaRPr>
          </a:p>
        </p:txBody>
      </p:sp>
    </p:spTree>
    <p:extLst>
      <p:ext uri="{BB962C8B-B14F-4D97-AF65-F5344CB8AC3E}">
        <p14:creationId xmlns:p14="http://schemas.microsoft.com/office/powerpoint/2010/main" val="3154737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cs typeface="Calibri"/>
                <a:sym typeface="Calibri"/>
              </a:rPr>
              <a:t>전처리</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EDA</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8" name="TextBox 7">
            <a:extLst>
              <a:ext uri="{FF2B5EF4-FFF2-40B4-BE49-F238E27FC236}">
                <a16:creationId xmlns:a16="http://schemas.microsoft.com/office/drawing/2014/main" id="{E2C0ADF6-D513-5638-75B4-5A97FD174EFB}"/>
              </a:ext>
            </a:extLst>
          </p:cNvPr>
          <p:cNvSpPr txBox="1"/>
          <p:nvPr/>
        </p:nvSpPr>
        <p:spPr>
          <a:xfrm>
            <a:off x="4765054" y="1739137"/>
            <a:ext cx="6846602" cy="1785104"/>
          </a:xfrm>
          <a:prstGeom prst="rect">
            <a:avLst/>
          </a:prstGeom>
          <a:noFill/>
        </p:spPr>
        <p:txBody>
          <a:bodyPr wrap="square" rtlCol="0">
            <a:spAutoFit/>
          </a:bodyPr>
          <a:lstStyle/>
          <a:p>
            <a:r>
              <a:rPr lang="en-US" altLang="ko-KR" sz="2000" b="1" dirty="0">
                <a:latin typeface="+mn-ea"/>
                <a:ea typeface="+mn-ea"/>
              </a:rPr>
              <a:t>1. </a:t>
            </a:r>
            <a:r>
              <a:rPr lang="ko-KR" altLang="en-US" sz="2000" b="1" dirty="0" err="1">
                <a:latin typeface="+mn-ea"/>
                <a:ea typeface="+mn-ea"/>
              </a:rPr>
              <a:t>결측치</a:t>
            </a:r>
            <a:r>
              <a:rPr lang="ko-KR" altLang="en-US" sz="2000" b="1" dirty="0">
                <a:latin typeface="+mn-ea"/>
                <a:ea typeface="+mn-ea"/>
              </a:rPr>
              <a:t> 존재 </a:t>
            </a:r>
            <a:endParaRPr lang="en-US" altLang="ko-KR" sz="2000" b="1" dirty="0">
              <a:latin typeface="+mn-ea"/>
              <a:ea typeface="+mn-ea"/>
            </a:endParaRPr>
          </a:p>
          <a:p>
            <a:endParaRPr lang="en-US" altLang="ko-KR" sz="1800" dirty="0">
              <a:latin typeface="+mn-ea"/>
              <a:ea typeface="+mn-ea"/>
            </a:endParaRPr>
          </a:p>
          <a:p>
            <a:r>
              <a:rPr lang="en-US" altLang="ko-KR" sz="1800" dirty="0">
                <a:latin typeface="+mn-ea"/>
                <a:ea typeface="+mn-ea"/>
              </a:rPr>
              <a:t>- train </a:t>
            </a:r>
            <a:r>
              <a:rPr lang="en-US" altLang="ko-KR" sz="1800" dirty="0" err="1">
                <a:latin typeface="+mn-ea"/>
                <a:ea typeface="+mn-ea"/>
              </a:rPr>
              <a:t>df</a:t>
            </a:r>
            <a:r>
              <a:rPr lang="en-US" altLang="ko-KR" sz="1800" dirty="0">
                <a:latin typeface="+mn-ea"/>
                <a:ea typeface="+mn-ea"/>
              </a:rPr>
              <a:t> </a:t>
            </a:r>
            <a:r>
              <a:rPr lang="ko-KR" altLang="en-US" sz="1800" dirty="0">
                <a:latin typeface="+mn-ea"/>
                <a:ea typeface="+mn-ea"/>
              </a:rPr>
              <a:t>에서 </a:t>
            </a:r>
            <a:r>
              <a:rPr lang="en-US" altLang="ko-KR" sz="1800" dirty="0" err="1">
                <a:latin typeface="+mn-ea"/>
                <a:ea typeface="+mn-ea"/>
              </a:rPr>
              <a:t>AlogP</a:t>
            </a:r>
            <a:r>
              <a:rPr lang="en-US" altLang="ko-KR" sz="1800" dirty="0">
                <a:latin typeface="+mn-ea"/>
                <a:ea typeface="+mn-ea"/>
              </a:rPr>
              <a:t> 2</a:t>
            </a:r>
            <a:r>
              <a:rPr lang="ko-KR" altLang="en-US" sz="1800" dirty="0">
                <a:latin typeface="+mn-ea"/>
                <a:ea typeface="+mn-ea"/>
              </a:rPr>
              <a:t>개 </a:t>
            </a:r>
            <a:r>
              <a:rPr lang="en-US" altLang="ko-KR" sz="1800" dirty="0">
                <a:latin typeface="+mn-ea"/>
                <a:ea typeface="+mn-ea"/>
              </a:rPr>
              <a:t>/ test </a:t>
            </a:r>
            <a:r>
              <a:rPr lang="en-US" altLang="ko-KR" sz="1800" dirty="0" err="1">
                <a:latin typeface="+mn-ea"/>
                <a:ea typeface="+mn-ea"/>
              </a:rPr>
              <a:t>df</a:t>
            </a:r>
            <a:r>
              <a:rPr lang="en-US" altLang="ko-KR" sz="1800" dirty="0">
                <a:latin typeface="+mn-ea"/>
                <a:ea typeface="+mn-ea"/>
              </a:rPr>
              <a:t> </a:t>
            </a:r>
            <a:r>
              <a:rPr lang="ko-KR" altLang="en-US" sz="1800" dirty="0">
                <a:latin typeface="+mn-ea"/>
                <a:ea typeface="+mn-ea"/>
              </a:rPr>
              <a:t>에서 </a:t>
            </a:r>
            <a:r>
              <a:rPr lang="en-US" altLang="ko-KR" sz="1800" dirty="0" err="1">
                <a:latin typeface="+mn-ea"/>
                <a:ea typeface="+mn-ea"/>
              </a:rPr>
              <a:t>AlogP</a:t>
            </a:r>
            <a:r>
              <a:rPr lang="en-US" altLang="ko-KR" sz="1800" dirty="0">
                <a:latin typeface="+mn-ea"/>
                <a:ea typeface="+mn-ea"/>
              </a:rPr>
              <a:t> 1</a:t>
            </a:r>
            <a:r>
              <a:rPr lang="ko-KR" altLang="en-US" sz="1800" dirty="0">
                <a:latin typeface="+mn-ea"/>
                <a:ea typeface="+mn-ea"/>
              </a:rPr>
              <a:t>개 존재</a:t>
            </a:r>
            <a:r>
              <a:rPr lang="en-US" altLang="ko-KR" sz="1800" dirty="0">
                <a:latin typeface="+mn-ea"/>
                <a:ea typeface="+mn-ea"/>
              </a:rPr>
              <a:t>.</a:t>
            </a:r>
          </a:p>
          <a:p>
            <a:endParaRPr lang="en-US" altLang="ko-KR" sz="1800" dirty="0">
              <a:latin typeface="+mn-ea"/>
              <a:ea typeface="+mn-ea"/>
            </a:endParaRPr>
          </a:p>
          <a:p>
            <a:pPr marL="285750" indent="-285750">
              <a:buFont typeface="Arial" panose="020B0604020202020204" pitchFamily="34" charset="0"/>
              <a:buChar char="•"/>
            </a:pPr>
            <a:r>
              <a:rPr lang="en-US" altLang="ko-KR" sz="1800" dirty="0" err="1">
                <a:latin typeface="+mn-ea"/>
                <a:ea typeface="+mn-ea"/>
              </a:rPr>
              <a:t>RDKit</a:t>
            </a:r>
            <a:r>
              <a:rPr lang="ko-KR" altLang="en-US" sz="1800" dirty="0">
                <a:latin typeface="+mn-ea"/>
                <a:ea typeface="+mn-ea"/>
              </a:rPr>
              <a:t>을 이용해 계산된 </a:t>
            </a:r>
            <a:r>
              <a:rPr lang="en-US" altLang="ko-KR" sz="1800" dirty="0" err="1">
                <a:latin typeface="+mn-ea"/>
                <a:ea typeface="+mn-ea"/>
              </a:rPr>
              <a:t>AlogP</a:t>
            </a:r>
            <a:r>
              <a:rPr lang="ko-KR" altLang="en-US" sz="1800" dirty="0">
                <a:latin typeface="+mn-ea"/>
                <a:ea typeface="+mn-ea"/>
              </a:rPr>
              <a:t>값으로 대체하여 </a:t>
            </a:r>
            <a:r>
              <a:rPr lang="ko-KR" altLang="en-US" sz="1800" dirty="0" err="1">
                <a:latin typeface="+mn-ea"/>
                <a:ea typeface="+mn-ea"/>
              </a:rPr>
              <a:t>결측치</a:t>
            </a:r>
            <a:r>
              <a:rPr lang="ko-KR" altLang="en-US" sz="1800" dirty="0">
                <a:latin typeface="+mn-ea"/>
                <a:ea typeface="+mn-ea"/>
              </a:rPr>
              <a:t> 해결 </a:t>
            </a:r>
            <a:r>
              <a:rPr lang="en-US" altLang="ko-KR" sz="1800" dirty="0">
                <a:latin typeface="+mn-ea"/>
                <a:ea typeface="+mn-ea"/>
              </a:rPr>
              <a:t> </a:t>
            </a:r>
          </a:p>
          <a:p>
            <a:pPr marL="285750" indent="-285750">
              <a:buFont typeface="Arial" panose="020B0604020202020204" pitchFamily="34" charset="0"/>
              <a:buChar char="•"/>
            </a:pPr>
            <a:r>
              <a:rPr lang="en-US" altLang="ko-KR" sz="1800" dirty="0" err="1">
                <a:latin typeface="+mn-ea"/>
                <a:ea typeface="+mn-ea"/>
              </a:rPr>
              <a:t>LogD</a:t>
            </a:r>
            <a:r>
              <a:rPr lang="en-US" altLang="ko-KR" sz="1800" dirty="0">
                <a:latin typeface="+mn-ea"/>
                <a:ea typeface="+mn-ea"/>
              </a:rPr>
              <a:t> </a:t>
            </a:r>
            <a:r>
              <a:rPr lang="ko-KR" altLang="en-US" sz="1800" dirty="0">
                <a:latin typeface="+mn-ea"/>
                <a:ea typeface="+mn-ea"/>
              </a:rPr>
              <a:t>값으로 대체 가능 상관성 매우 높음</a:t>
            </a:r>
            <a:r>
              <a:rPr lang="en-US" altLang="ko-KR" sz="1800" dirty="0">
                <a:latin typeface="+mn-ea"/>
                <a:ea typeface="+mn-ea"/>
              </a:rPr>
              <a:t>)</a:t>
            </a:r>
          </a:p>
        </p:txBody>
      </p:sp>
      <p:pic>
        <p:nvPicPr>
          <p:cNvPr id="9" name="Picture 2" descr="Logo">
            <a:extLst>
              <a:ext uri="{FF2B5EF4-FFF2-40B4-BE49-F238E27FC236}">
                <a16:creationId xmlns:a16="http://schemas.microsoft.com/office/drawing/2014/main" id="{2BEB9799-ACDD-A9EA-4C54-2162D9873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1105" y="4288017"/>
            <a:ext cx="1731818" cy="1861705"/>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E961EF70-A408-831E-3CBB-00A4322B62B5}"/>
              </a:ext>
            </a:extLst>
          </p:cNvPr>
          <p:cNvPicPr>
            <a:picLocks noChangeAspect="1"/>
          </p:cNvPicPr>
          <p:nvPr/>
        </p:nvPicPr>
        <p:blipFill rotWithShape="1">
          <a:blip r:embed="rId5"/>
          <a:srcRect l="46562" t="27408" r="46876" b="39216"/>
          <a:stretch/>
        </p:blipFill>
        <p:spPr>
          <a:xfrm>
            <a:off x="676277" y="1368904"/>
            <a:ext cx="3342220" cy="4780818"/>
          </a:xfrm>
          <a:prstGeom prst="rect">
            <a:avLst/>
          </a:prstGeom>
        </p:spPr>
      </p:pic>
    </p:spTree>
    <p:extLst>
      <p:ext uri="{BB962C8B-B14F-4D97-AF65-F5344CB8AC3E}">
        <p14:creationId xmlns:p14="http://schemas.microsoft.com/office/powerpoint/2010/main" val="2048347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cs typeface="Calibri"/>
                <a:sym typeface="Calibri"/>
              </a:rPr>
              <a:t>전처리</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EDA</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8" name="TextBox 7">
            <a:extLst>
              <a:ext uri="{FF2B5EF4-FFF2-40B4-BE49-F238E27FC236}">
                <a16:creationId xmlns:a16="http://schemas.microsoft.com/office/drawing/2014/main" id="{E2C0ADF6-D513-5638-75B4-5A97FD174EFB}"/>
              </a:ext>
            </a:extLst>
          </p:cNvPr>
          <p:cNvSpPr txBox="1"/>
          <p:nvPr/>
        </p:nvSpPr>
        <p:spPr>
          <a:xfrm>
            <a:off x="364154" y="4148666"/>
            <a:ext cx="11192846" cy="2062103"/>
          </a:xfrm>
          <a:prstGeom prst="rect">
            <a:avLst/>
          </a:prstGeom>
          <a:noFill/>
        </p:spPr>
        <p:txBody>
          <a:bodyPr wrap="square" rtlCol="0">
            <a:spAutoFit/>
          </a:bodyPr>
          <a:lstStyle/>
          <a:p>
            <a:r>
              <a:rPr lang="en-US" altLang="ko-KR" sz="2000" b="1" dirty="0">
                <a:latin typeface="+mn-ea"/>
                <a:ea typeface="+mn-ea"/>
              </a:rPr>
              <a:t>2. </a:t>
            </a:r>
            <a:r>
              <a:rPr lang="ko-KR" altLang="en-US" sz="2000" b="1" dirty="0">
                <a:latin typeface="+mn-ea"/>
                <a:ea typeface="+mn-ea"/>
              </a:rPr>
              <a:t>중복된 데이터 존재 </a:t>
            </a:r>
            <a:endParaRPr lang="en-US" altLang="ko-KR" sz="2000" b="1" dirty="0">
              <a:latin typeface="+mn-ea"/>
              <a:ea typeface="+mn-ea"/>
            </a:endParaRPr>
          </a:p>
          <a:p>
            <a:endParaRPr lang="en-US" altLang="ko-KR" sz="1800" dirty="0">
              <a:latin typeface="+mn-ea"/>
              <a:ea typeface="+mn-ea"/>
            </a:endParaRPr>
          </a:p>
          <a:p>
            <a:r>
              <a:rPr lang="en-US" altLang="ko-KR" sz="1800" dirty="0">
                <a:latin typeface="+mn-ea"/>
                <a:ea typeface="+mn-ea"/>
              </a:rPr>
              <a:t>- 27</a:t>
            </a:r>
            <a:r>
              <a:rPr lang="ko-KR" altLang="en-US" sz="1800" dirty="0">
                <a:latin typeface="+mn-ea"/>
                <a:ea typeface="+mn-ea"/>
              </a:rPr>
              <a:t>쌍 </a:t>
            </a:r>
            <a:r>
              <a:rPr lang="en-US" altLang="ko-KR" sz="1800" dirty="0">
                <a:latin typeface="+mn-ea"/>
                <a:ea typeface="+mn-ea"/>
              </a:rPr>
              <a:t>(54</a:t>
            </a:r>
            <a:r>
              <a:rPr lang="ko-KR" altLang="en-US" sz="1800" dirty="0">
                <a:latin typeface="+mn-ea"/>
                <a:ea typeface="+mn-ea"/>
              </a:rPr>
              <a:t>개</a:t>
            </a:r>
            <a:r>
              <a:rPr lang="en-US" altLang="ko-KR" sz="1800" dirty="0">
                <a:latin typeface="+mn-ea"/>
                <a:ea typeface="+mn-ea"/>
              </a:rPr>
              <a:t>) </a:t>
            </a:r>
            <a:r>
              <a:rPr lang="ko-KR" altLang="en-US" sz="1800" dirty="0">
                <a:latin typeface="+mn-ea"/>
                <a:ea typeface="+mn-ea"/>
              </a:rPr>
              <a:t>존재</a:t>
            </a:r>
            <a:endParaRPr lang="en-US" altLang="ko-KR" sz="1800" dirty="0">
              <a:latin typeface="+mn-ea"/>
              <a:ea typeface="+mn-ea"/>
            </a:endParaRPr>
          </a:p>
          <a:p>
            <a:r>
              <a:rPr lang="en-US" altLang="ko-KR" sz="1800" dirty="0">
                <a:latin typeface="+mn-ea"/>
                <a:ea typeface="+mn-ea"/>
              </a:rPr>
              <a:t>- </a:t>
            </a:r>
            <a:r>
              <a:rPr lang="ko-KR" altLang="en-US" sz="1800" dirty="0">
                <a:latin typeface="+mn-ea"/>
                <a:ea typeface="+mn-ea"/>
              </a:rPr>
              <a:t>문제점 </a:t>
            </a:r>
            <a:r>
              <a:rPr lang="en-US" altLang="ko-KR" sz="1800" dirty="0">
                <a:latin typeface="+mn-ea"/>
                <a:ea typeface="+mn-ea"/>
              </a:rPr>
              <a:t>: </a:t>
            </a:r>
            <a:r>
              <a:rPr lang="ko-KR" altLang="en-US" sz="1800" dirty="0">
                <a:latin typeface="+mn-ea"/>
                <a:ea typeface="+mn-ea"/>
              </a:rPr>
              <a:t>단순히 중복제거 처리하기엔 결과값이 다름</a:t>
            </a:r>
            <a:r>
              <a:rPr lang="en-US" altLang="ko-KR" sz="1800" dirty="0">
                <a:latin typeface="+mn-ea"/>
                <a:ea typeface="+mn-ea"/>
              </a:rPr>
              <a:t>, </a:t>
            </a:r>
            <a:r>
              <a:rPr lang="ko-KR" altLang="en-US" sz="1800" dirty="0">
                <a:latin typeface="+mn-ea"/>
                <a:ea typeface="+mn-ea"/>
              </a:rPr>
              <a:t>일부는 상당히 차이가 있음</a:t>
            </a:r>
            <a:endParaRPr lang="en-US" altLang="ko-KR" sz="1800" dirty="0">
              <a:latin typeface="+mn-ea"/>
              <a:ea typeface="+mn-ea"/>
            </a:endParaRPr>
          </a:p>
          <a:p>
            <a:endParaRPr lang="en-US" altLang="ko-KR" sz="1800" dirty="0">
              <a:latin typeface="+mn-ea"/>
              <a:ea typeface="+mn-ea"/>
            </a:endParaRPr>
          </a:p>
          <a:p>
            <a:pPr marL="285750" indent="-285750">
              <a:buFont typeface="Arial" panose="020B0604020202020204" pitchFamily="34" charset="0"/>
              <a:buChar char="•"/>
            </a:pPr>
            <a:r>
              <a:rPr lang="en-US" altLang="ko-KR" sz="1800" dirty="0">
                <a:latin typeface="+mn-ea"/>
                <a:ea typeface="+mn-ea"/>
              </a:rPr>
              <a:t>HLM , MLM</a:t>
            </a:r>
            <a:r>
              <a:rPr lang="ko-KR" altLang="en-US" sz="1800" dirty="0">
                <a:latin typeface="+mn-ea"/>
                <a:ea typeface="+mn-ea"/>
              </a:rPr>
              <a:t>에서 하나라도 </a:t>
            </a:r>
            <a:r>
              <a:rPr lang="en-US" altLang="ko-KR" sz="1800" dirty="0">
                <a:latin typeface="+mn-ea"/>
                <a:ea typeface="+mn-ea"/>
              </a:rPr>
              <a:t>40 </a:t>
            </a:r>
            <a:r>
              <a:rPr lang="ko-KR" altLang="en-US" sz="1800" dirty="0">
                <a:latin typeface="+mn-ea"/>
                <a:ea typeface="+mn-ea"/>
              </a:rPr>
              <a:t>이상의 차이가 있으면 해당 분자는 모두제거 </a:t>
            </a:r>
            <a:r>
              <a:rPr lang="en-US" altLang="ko-KR" sz="1800" dirty="0">
                <a:latin typeface="+mn-ea"/>
                <a:ea typeface="+mn-ea"/>
              </a:rPr>
              <a:t>(</a:t>
            </a:r>
            <a:r>
              <a:rPr lang="en-US" altLang="ko-KR" sz="1800" b="1" dirty="0">
                <a:latin typeface="+mn-ea"/>
                <a:ea typeface="+mn-ea"/>
              </a:rPr>
              <a:t>54</a:t>
            </a:r>
            <a:r>
              <a:rPr lang="ko-KR" altLang="en-US" sz="1800" b="1" dirty="0">
                <a:latin typeface="+mn-ea"/>
                <a:ea typeface="+mn-ea"/>
              </a:rPr>
              <a:t>개</a:t>
            </a:r>
            <a:r>
              <a:rPr lang="ko-KR" altLang="en-US" sz="1800" dirty="0">
                <a:latin typeface="+mn-ea"/>
                <a:ea typeface="+mn-ea"/>
              </a:rPr>
              <a:t>중 </a:t>
            </a:r>
            <a:r>
              <a:rPr lang="en-US" altLang="ko-KR" sz="1800" b="1" dirty="0">
                <a:latin typeface="+mn-ea"/>
                <a:ea typeface="+mn-ea"/>
              </a:rPr>
              <a:t>18</a:t>
            </a:r>
            <a:r>
              <a:rPr lang="ko-KR" altLang="en-US" sz="1800" b="1" dirty="0">
                <a:latin typeface="+mn-ea"/>
                <a:ea typeface="+mn-ea"/>
              </a:rPr>
              <a:t>개</a:t>
            </a:r>
            <a:r>
              <a:rPr lang="en-US" altLang="ko-KR" sz="1800" dirty="0">
                <a:latin typeface="+mn-ea"/>
                <a:ea typeface="+mn-ea"/>
              </a:rPr>
              <a:t> </a:t>
            </a:r>
            <a:r>
              <a:rPr lang="ko-KR" altLang="en-US" sz="1800" dirty="0">
                <a:latin typeface="+mn-ea"/>
                <a:ea typeface="+mn-ea"/>
              </a:rPr>
              <a:t>제거</a:t>
            </a:r>
            <a:r>
              <a:rPr lang="en-US" altLang="ko-KR" sz="1800" dirty="0">
                <a:latin typeface="+mn-ea"/>
                <a:ea typeface="+mn-ea"/>
              </a:rPr>
              <a:t>)</a:t>
            </a:r>
          </a:p>
          <a:p>
            <a:pPr marL="285750" indent="-285750">
              <a:buFont typeface="Arial" panose="020B0604020202020204" pitchFamily="34" charset="0"/>
              <a:buChar char="•"/>
            </a:pPr>
            <a:r>
              <a:rPr lang="ko-KR" altLang="en-US" sz="1800" dirty="0">
                <a:latin typeface="+mn-ea"/>
                <a:ea typeface="+mn-ea"/>
              </a:rPr>
              <a:t>남은 데이터는 </a:t>
            </a:r>
            <a:r>
              <a:rPr lang="en-US" altLang="ko-KR" sz="1800" b="1" dirty="0">
                <a:latin typeface="+mn-ea"/>
                <a:ea typeface="+mn-ea"/>
              </a:rPr>
              <a:t>MAX</a:t>
            </a:r>
            <a:r>
              <a:rPr lang="ko-KR" altLang="en-US" sz="1800" b="1" dirty="0">
                <a:latin typeface="+mn-ea"/>
                <a:ea typeface="+mn-ea"/>
              </a:rPr>
              <a:t>기준</a:t>
            </a:r>
            <a:r>
              <a:rPr lang="ko-KR" altLang="en-US" sz="1800" dirty="0">
                <a:latin typeface="+mn-ea"/>
                <a:ea typeface="+mn-ea"/>
              </a:rPr>
              <a:t>으로 하나만 남김</a:t>
            </a:r>
            <a:r>
              <a:rPr lang="en-US" altLang="ko-KR" sz="1800" dirty="0">
                <a:latin typeface="+mn-ea"/>
                <a:ea typeface="+mn-ea"/>
              </a:rPr>
              <a:t>. (</a:t>
            </a:r>
            <a:r>
              <a:rPr lang="ko-KR" altLang="en-US" sz="1800" dirty="0">
                <a:latin typeface="+mn-ea"/>
                <a:ea typeface="+mn-ea"/>
              </a:rPr>
              <a:t>남은 중복 데이터 </a:t>
            </a:r>
            <a:r>
              <a:rPr lang="en-US" altLang="ko-KR" sz="1800" b="1" dirty="0">
                <a:latin typeface="+mn-ea"/>
                <a:ea typeface="+mn-ea"/>
              </a:rPr>
              <a:t>36</a:t>
            </a:r>
            <a:r>
              <a:rPr lang="ko-KR" altLang="en-US" sz="1800" b="1" dirty="0">
                <a:latin typeface="+mn-ea"/>
                <a:ea typeface="+mn-ea"/>
              </a:rPr>
              <a:t>개</a:t>
            </a:r>
            <a:r>
              <a:rPr lang="ko-KR" altLang="en-US" sz="1800" dirty="0">
                <a:latin typeface="+mn-ea"/>
                <a:ea typeface="+mn-ea"/>
              </a:rPr>
              <a:t>중 </a:t>
            </a:r>
            <a:r>
              <a:rPr lang="en-US" altLang="ko-KR" sz="1800" b="1" dirty="0">
                <a:latin typeface="+mn-ea"/>
                <a:ea typeface="+mn-ea"/>
              </a:rPr>
              <a:t>18</a:t>
            </a:r>
            <a:r>
              <a:rPr lang="ko-KR" altLang="en-US" sz="1800" b="1" dirty="0">
                <a:latin typeface="+mn-ea"/>
                <a:ea typeface="+mn-ea"/>
              </a:rPr>
              <a:t>개</a:t>
            </a:r>
            <a:r>
              <a:rPr lang="ko-KR" altLang="en-US" sz="1800" dirty="0">
                <a:latin typeface="+mn-ea"/>
                <a:ea typeface="+mn-ea"/>
              </a:rPr>
              <a:t>만 남김</a:t>
            </a:r>
            <a:r>
              <a:rPr lang="en-US" altLang="ko-KR" sz="1800" dirty="0">
                <a:latin typeface="+mn-ea"/>
                <a:ea typeface="+mn-ea"/>
              </a:rPr>
              <a:t>)</a:t>
            </a:r>
          </a:p>
        </p:txBody>
      </p:sp>
      <p:pic>
        <p:nvPicPr>
          <p:cNvPr id="4" name="그림 3">
            <a:extLst>
              <a:ext uri="{FF2B5EF4-FFF2-40B4-BE49-F238E27FC236}">
                <a16:creationId xmlns:a16="http://schemas.microsoft.com/office/drawing/2014/main" id="{B1757A0B-DCE3-D47A-5F73-032A565FB7FC}"/>
              </a:ext>
            </a:extLst>
          </p:cNvPr>
          <p:cNvPicPr>
            <a:picLocks noChangeAspect="1"/>
          </p:cNvPicPr>
          <p:nvPr/>
        </p:nvPicPr>
        <p:blipFill rotWithShape="1">
          <a:blip r:embed="rId4"/>
          <a:srcRect l="47541" t="50955" r="25092" b="31449"/>
          <a:stretch/>
        </p:blipFill>
        <p:spPr>
          <a:xfrm>
            <a:off x="364154" y="1693193"/>
            <a:ext cx="11518900" cy="2082924"/>
          </a:xfrm>
          <a:prstGeom prst="rect">
            <a:avLst/>
          </a:prstGeom>
        </p:spPr>
      </p:pic>
    </p:spTree>
    <p:extLst>
      <p:ext uri="{BB962C8B-B14F-4D97-AF65-F5344CB8AC3E}">
        <p14:creationId xmlns:p14="http://schemas.microsoft.com/office/powerpoint/2010/main" val="3669581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cs typeface="Calibri"/>
                <a:sym typeface="Calibri"/>
              </a:rPr>
              <a:t>전처리</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EDA</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8" name="TextBox 7">
            <a:extLst>
              <a:ext uri="{FF2B5EF4-FFF2-40B4-BE49-F238E27FC236}">
                <a16:creationId xmlns:a16="http://schemas.microsoft.com/office/drawing/2014/main" id="{E2C0ADF6-D513-5638-75B4-5A97FD174EFB}"/>
              </a:ext>
            </a:extLst>
          </p:cNvPr>
          <p:cNvSpPr txBox="1"/>
          <p:nvPr/>
        </p:nvSpPr>
        <p:spPr>
          <a:xfrm>
            <a:off x="5043487" y="1982450"/>
            <a:ext cx="6692900" cy="2339102"/>
          </a:xfrm>
          <a:prstGeom prst="rect">
            <a:avLst/>
          </a:prstGeom>
          <a:noFill/>
        </p:spPr>
        <p:txBody>
          <a:bodyPr wrap="square" rtlCol="0">
            <a:spAutoFit/>
          </a:bodyPr>
          <a:lstStyle/>
          <a:p>
            <a:r>
              <a:rPr lang="en-US" altLang="ko-KR" sz="2000" b="1" dirty="0">
                <a:latin typeface="+mn-ea"/>
                <a:ea typeface="+mn-ea"/>
              </a:rPr>
              <a:t>3. </a:t>
            </a:r>
            <a:r>
              <a:rPr lang="ko-KR" altLang="en-US" sz="2000" b="1" dirty="0">
                <a:latin typeface="+mn-ea"/>
                <a:ea typeface="+mn-ea"/>
              </a:rPr>
              <a:t>비정상 데이터 존재 </a:t>
            </a:r>
            <a:endParaRPr lang="en-US" altLang="ko-KR" sz="2000" b="1" dirty="0">
              <a:latin typeface="+mn-ea"/>
              <a:ea typeface="+mn-ea"/>
            </a:endParaRPr>
          </a:p>
          <a:p>
            <a:endParaRPr lang="en-US" altLang="ko-KR" sz="1800" dirty="0">
              <a:latin typeface="+mn-ea"/>
              <a:ea typeface="+mn-ea"/>
            </a:endParaRPr>
          </a:p>
          <a:p>
            <a:r>
              <a:rPr lang="en-US" altLang="ko-KR" sz="1800" dirty="0">
                <a:latin typeface="+mn-ea"/>
                <a:ea typeface="+mn-ea"/>
              </a:rPr>
              <a:t>- </a:t>
            </a:r>
            <a:r>
              <a:rPr lang="ko-KR" altLang="en-US" sz="1800" dirty="0">
                <a:latin typeface="+mn-ea"/>
                <a:ea typeface="+mn-ea"/>
              </a:rPr>
              <a:t>상식적으로는 결과값이 </a:t>
            </a:r>
            <a:r>
              <a:rPr lang="en-US" altLang="ko-KR" sz="1800" dirty="0">
                <a:latin typeface="+mn-ea"/>
                <a:ea typeface="+mn-ea"/>
              </a:rPr>
              <a:t>0- 100 </a:t>
            </a:r>
            <a:r>
              <a:rPr lang="ko-KR" altLang="en-US" sz="1800" dirty="0">
                <a:latin typeface="+mn-ea"/>
                <a:ea typeface="+mn-ea"/>
              </a:rPr>
              <a:t>사이에 </a:t>
            </a:r>
            <a:r>
              <a:rPr lang="ko-KR" altLang="en-US" sz="1800" dirty="0" err="1">
                <a:latin typeface="+mn-ea"/>
                <a:ea typeface="+mn-ea"/>
              </a:rPr>
              <a:t>있어야함</a:t>
            </a:r>
            <a:r>
              <a:rPr lang="en-US" altLang="ko-KR" sz="1800" dirty="0">
                <a:latin typeface="+mn-ea"/>
                <a:ea typeface="+mn-ea"/>
              </a:rPr>
              <a:t>.</a:t>
            </a:r>
          </a:p>
          <a:p>
            <a:r>
              <a:rPr lang="en-US" altLang="ko-KR" sz="1800" dirty="0">
                <a:latin typeface="+mn-ea"/>
                <a:ea typeface="+mn-ea"/>
              </a:rPr>
              <a:t>- </a:t>
            </a:r>
            <a:r>
              <a:rPr lang="ko-KR" altLang="en-US" sz="1800" dirty="0">
                <a:latin typeface="+mn-ea"/>
                <a:ea typeface="+mn-ea"/>
              </a:rPr>
              <a:t>결과값이 </a:t>
            </a:r>
            <a:r>
              <a:rPr lang="en-US" altLang="ko-KR" sz="1800" dirty="0">
                <a:latin typeface="+mn-ea"/>
                <a:ea typeface="+mn-ea"/>
              </a:rPr>
              <a:t>100</a:t>
            </a:r>
            <a:r>
              <a:rPr lang="ko-KR" altLang="en-US" sz="1800" dirty="0">
                <a:latin typeface="+mn-ea"/>
                <a:ea typeface="+mn-ea"/>
              </a:rPr>
              <a:t>을 넘는 데이터가 일부 존재</a:t>
            </a:r>
            <a:endParaRPr lang="en-US" altLang="ko-KR" sz="1800" dirty="0">
              <a:latin typeface="+mn-ea"/>
              <a:ea typeface="+mn-ea"/>
            </a:endParaRPr>
          </a:p>
          <a:p>
            <a:endParaRPr lang="en-US" altLang="ko-KR" sz="1800" dirty="0">
              <a:latin typeface="+mn-ea"/>
              <a:ea typeface="+mn-ea"/>
            </a:endParaRPr>
          </a:p>
          <a:p>
            <a:pPr marL="285750" indent="-285750">
              <a:buFont typeface="Arial" panose="020B0604020202020204" pitchFamily="34" charset="0"/>
              <a:buChar char="•"/>
            </a:pPr>
            <a:r>
              <a:rPr lang="en-US" altLang="ko-KR" sz="1800" dirty="0">
                <a:latin typeface="+mn-ea"/>
                <a:ea typeface="+mn-ea"/>
              </a:rPr>
              <a:t>HLM , MLM</a:t>
            </a:r>
            <a:r>
              <a:rPr lang="ko-KR" altLang="en-US" sz="1800" dirty="0">
                <a:latin typeface="+mn-ea"/>
                <a:ea typeface="+mn-ea"/>
              </a:rPr>
              <a:t>에서 </a:t>
            </a:r>
            <a:r>
              <a:rPr lang="en-US" altLang="ko-KR" sz="1800" dirty="0">
                <a:latin typeface="+mn-ea"/>
                <a:ea typeface="+mn-ea"/>
              </a:rPr>
              <a:t>100</a:t>
            </a:r>
            <a:r>
              <a:rPr lang="ko-KR" altLang="en-US" sz="1800" dirty="0">
                <a:latin typeface="+mn-ea"/>
                <a:ea typeface="+mn-ea"/>
              </a:rPr>
              <a:t>이 넘는 결과값은 모두 </a:t>
            </a:r>
            <a:r>
              <a:rPr lang="en-US" altLang="ko-KR" sz="1800" dirty="0">
                <a:latin typeface="+mn-ea"/>
                <a:ea typeface="+mn-ea"/>
              </a:rPr>
              <a:t>100</a:t>
            </a:r>
            <a:r>
              <a:rPr lang="ko-KR" altLang="en-US" sz="1800" dirty="0">
                <a:latin typeface="+mn-ea"/>
                <a:ea typeface="+mn-ea"/>
              </a:rPr>
              <a:t>으로 </a:t>
            </a:r>
            <a:r>
              <a:rPr lang="ko-KR" altLang="en-US" sz="1800" dirty="0" err="1">
                <a:latin typeface="+mn-ea"/>
                <a:ea typeface="+mn-ea"/>
              </a:rPr>
              <a:t>바꿔줌</a:t>
            </a:r>
            <a:endParaRPr lang="en-US" altLang="ko-KR" sz="1800" dirty="0">
              <a:latin typeface="+mn-ea"/>
              <a:ea typeface="+mn-ea"/>
            </a:endParaRP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ko-KR" altLang="en-US" sz="1800" dirty="0">
                <a:latin typeface="+mn-ea"/>
                <a:ea typeface="+mn-ea"/>
              </a:rPr>
              <a:t>그냥 </a:t>
            </a:r>
            <a:r>
              <a:rPr lang="ko-KR" altLang="en-US" sz="1800" dirty="0" err="1">
                <a:latin typeface="+mn-ea"/>
                <a:ea typeface="+mn-ea"/>
              </a:rPr>
              <a:t>놔두는게</a:t>
            </a:r>
            <a:r>
              <a:rPr lang="ko-KR" altLang="en-US" sz="1800" dirty="0">
                <a:latin typeface="+mn-ea"/>
                <a:ea typeface="+mn-ea"/>
              </a:rPr>
              <a:t> 모델 점수는 더 좋을 수도 있음</a:t>
            </a:r>
            <a:r>
              <a:rPr lang="en-US" altLang="ko-KR" sz="1800" dirty="0">
                <a:latin typeface="+mn-ea"/>
                <a:ea typeface="+mn-ea"/>
              </a:rPr>
              <a:t>.</a:t>
            </a:r>
          </a:p>
        </p:txBody>
      </p:sp>
      <p:pic>
        <p:nvPicPr>
          <p:cNvPr id="2050" name="Picture 2">
            <a:extLst>
              <a:ext uri="{FF2B5EF4-FFF2-40B4-BE49-F238E27FC236}">
                <a16:creationId xmlns:a16="http://schemas.microsoft.com/office/drawing/2014/main" id="{2230DE50-A982-E878-27D4-2E3A63DA6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3" y="1693193"/>
            <a:ext cx="4219575"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859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6096000" y="1057227"/>
            <a:ext cx="4695228"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cs typeface="Calibri"/>
                <a:sym typeface="Calibri"/>
              </a:rPr>
              <a:t>전처리</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EDA</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8" name="TextBox 7">
            <a:extLst>
              <a:ext uri="{FF2B5EF4-FFF2-40B4-BE49-F238E27FC236}">
                <a16:creationId xmlns:a16="http://schemas.microsoft.com/office/drawing/2014/main" id="{E2C0ADF6-D513-5638-75B4-5A97FD174EFB}"/>
              </a:ext>
            </a:extLst>
          </p:cNvPr>
          <p:cNvSpPr txBox="1"/>
          <p:nvPr/>
        </p:nvSpPr>
        <p:spPr>
          <a:xfrm>
            <a:off x="6520980" y="1998461"/>
            <a:ext cx="5527801" cy="1785104"/>
          </a:xfrm>
          <a:prstGeom prst="rect">
            <a:avLst/>
          </a:prstGeom>
          <a:noFill/>
        </p:spPr>
        <p:txBody>
          <a:bodyPr wrap="square" rtlCol="0">
            <a:spAutoFit/>
          </a:bodyPr>
          <a:lstStyle/>
          <a:p>
            <a:r>
              <a:rPr lang="ko-KR" altLang="en-US" sz="2000" b="1" dirty="0">
                <a:latin typeface="+mn-ea"/>
                <a:ea typeface="+mn-ea"/>
              </a:rPr>
              <a:t>기본 특성 시각화</a:t>
            </a:r>
            <a:r>
              <a:rPr lang="en-US" altLang="ko-KR" sz="2000" b="1" dirty="0">
                <a:latin typeface="+mn-ea"/>
                <a:ea typeface="+mn-ea"/>
              </a:rPr>
              <a:t>(EDA)</a:t>
            </a:r>
          </a:p>
          <a:p>
            <a:endParaRPr lang="en-US" altLang="ko-KR" sz="1800" dirty="0">
              <a:latin typeface="+mn-ea"/>
              <a:ea typeface="+mn-ea"/>
            </a:endParaRPr>
          </a:p>
          <a:p>
            <a:r>
              <a:rPr lang="en-US" altLang="ko-KR" sz="1800" dirty="0">
                <a:latin typeface="+mn-ea"/>
                <a:ea typeface="+mn-ea"/>
              </a:rPr>
              <a:t>- </a:t>
            </a:r>
            <a:r>
              <a:rPr lang="ko-KR" altLang="en-US" sz="1800" dirty="0">
                <a:latin typeface="+mn-ea"/>
                <a:ea typeface="+mn-ea"/>
              </a:rPr>
              <a:t>적당히 정규분포를 따르는 것으로 보이고 특히 </a:t>
            </a:r>
            <a:r>
              <a:rPr lang="en-US" altLang="ko-KR" sz="1800" dirty="0" err="1">
                <a:latin typeface="+mn-ea"/>
                <a:ea typeface="+mn-ea"/>
              </a:rPr>
              <a:t>AlogP</a:t>
            </a:r>
            <a:r>
              <a:rPr lang="ko-KR" altLang="en-US" sz="1800" dirty="0">
                <a:latin typeface="+mn-ea"/>
                <a:ea typeface="+mn-ea"/>
              </a:rPr>
              <a:t>와 </a:t>
            </a:r>
            <a:r>
              <a:rPr lang="en-US" altLang="ko-KR" sz="1800" dirty="0" err="1">
                <a:latin typeface="+mn-ea"/>
                <a:ea typeface="+mn-ea"/>
              </a:rPr>
              <a:t>LogD</a:t>
            </a:r>
            <a:r>
              <a:rPr lang="ko-KR" altLang="en-US" sz="1800" dirty="0">
                <a:latin typeface="+mn-ea"/>
                <a:ea typeface="+mn-ea"/>
              </a:rPr>
              <a:t>값의 분포는 거의 비슷함</a:t>
            </a:r>
            <a:r>
              <a:rPr lang="en-US" altLang="ko-KR" sz="1800" dirty="0">
                <a:latin typeface="+mn-ea"/>
                <a:ea typeface="+mn-ea"/>
              </a:rPr>
              <a:t>.</a:t>
            </a:r>
          </a:p>
          <a:p>
            <a:endParaRPr lang="en-US" altLang="ko-KR" sz="1800" dirty="0">
              <a:latin typeface="+mn-ea"/>
              <a:ea typeface="+mn-ea"/>
            </a:endParaRPr>
          </a:p>
          <a:p>
            <a:pPr marL="285750" indent="-285750">
              <a:buFont typeface="Arial" panose="020B0604020202020204" pitchFamily="34" charset="0"/>
              <a:buChar char="•"/>
            </a:pPr>
            <a:r>
              <a:rPr lang="en-US" altLang="ko-KR" sz="1800" dirty="0">
                <a:latin typeface="+mn-ea"/>
                <a:ea typeface="+mn-ea"/>
              </a:rPr>
              <a:t>Rule of five</a:t>
            </a:r>
            <a:r>
              <a:rPr lang="ko-KR" altLang="en-US" sz="1800" dirty="0">
                <a:latin typeface="+mn-ea"/>
                <a:ea typeface="+mn-ea"/>
              </a:rPr>
              <a:t>를</a:t>
            </a:r>
            <a:r>
              <a:rPr lang="en-US" altLang="ko-KR" sz="1800" dirty="0">
                <a:latin typeface="+mn-ea"/>
                <a:ea typeface="+mn-ea"/>
              </a:rPr>
              <a:t> </a:t>
            </a:r>
            <a:r>
              <a:rPr lang="ko-KR" altLang="en-US" sz="1800" dirty="0">
                <a:latin typeface="+mn-ea"/>
                <a:ea typeface="+mn-ea"/>
              </a:rPr>
              <a:t>대체로 따름</a:t>
            </a:r>
            <a:endParaRPr lang="en-US" altLang="ko-KR" sz="1800" dirty="0">
              <a:latin typeface="+mn-ea"/>
              <a:ea typeface="+mn-ea"/>
            </a:endParaRPr>
          </a:p>
        </p:txBody>
      </p:sp>
      <p:pic>
        <p:nvPicPr>
          <p:cNvPr id="4098" name="Picture 2">
            <a:extLst>
              <a:ext uri="{FF2B5EF4-FFF2-40B4-BE49-F238E27FC236}">
                <a16:creationId xmlns:a16="http://schemas.microsoft.com/office/drawing/2014/main" id="{5966D07B-0E86-EA06-AC81-B1A782762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218" y="189240"/>
            <a:ext cx="6234545" cy="623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07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cs typeface="Calibri"/>
                <a:sym typeface="Calibri"/>
              </a:rPr>
              <a:t>전처리</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EDA</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8" name="TextBox 7">
            <a:extLst>
              <a:ext uri="{FF2B5EF4-FFF2-40B4-BE49-F238E27FC236}">
                <a16:creationId xmlns:a16="http://schemas.microsoft.com/office/drawing/2014/main" id="{E2C0ADF6-D513-5638-75B4-5A97FD174EFB}"/>
              </a:ext>
            </a:extLst>
          </p:cNvPr>
          <p:cNvSpPr txBox="1"/>
          <p:nvPr/>
        </p:nvSpPr>
        <p:spPr>
          <a:xfrm>
            <a:off x="9931399" y="1982450"/>
            <a:ext cx="1804987" cy="1938992"/>
          </a:xfrm>
          <a:prstGeom prst="rect">
            <a:avLst/>
          </a:prstGeom>
          <a:noFill/>
        </p:spPr>
        <p:txBody>
          <a:bodyPr wrap="square" rtlCol="0">
            <a:spAutoFit/>
          </a:bodyPr>
          <a:lstStyle/>
          <a:p>
            <a:r>
              <a:rPr lang="en-US" altLang="ko-KR" sz="2000" b="1" dirty="0">
                <a:latin typeface="+mn-ea"/>
                <a:ea typeface="+mn-ea"/>
              </a:rPr>
              <a:t>3. </a:t>
            </a:r>
            <a:r>
              <a:rPr lang="ko-KR" altLang="en-US" sz="2000" b="1" dirty="0">
                <a:latin typeface="+mn-ea"/>
                <a:ea typeface="+mn-ea"/>
              </a:rPr>
              <a:t>결과 분포</a:t>
            </a:r>
            <a:endParaRPr lang="en-US" altLang="ko-KR" sz="2000" b="1" dirty="0">
              <a:latin typeface="+mn-ea"/>
              <a:ea typeface="+mn-ea"/>
            </a:endParaRPr>
          </a:p>
          <a:p>
            <a:endParaRPr lang="en-US" altLang="ko-KR" sz="2000" b="1" dirty="0">
              <a:latin typeface="+mn-ea"/>
              <a:ea typeface="+mn-ea"/>
            </a:endParaRPr>
          </a:p>
          <a:p>
            <a:endParaRPr lang="en-US" altLang="ko-KR" sz="2000" b="1" dirty="0">
              <a:latin typeface="+mn-ea"/>
              <a:ea typeface="+mn-ea"/>
            </a:endParaRPr>
          </a:p>
          <a:p>
            <a:r>
              <a:rPr lang="en-US" altLang="ko-KR" sz="2000" dirty="0">
                <a:latin typeface="+mn-ea"/>
                <a:ea typeface="+mn-ea"/>
              </a:rPr>
              <a:t>- </a:t>
            </a:r>
            <a:r>
              <a:rPr lang="ko-KR" altLang="en-US" sz="2000" dirty="0">
                <a:latin typeface="+mn-ea"/>
                <a:ea typeface="+mn-ea"/>
              </a:rPr>
              <a:t>데이터 증강</a:t>
            </a:r>
            <a:endParaRPr lang="en-US" altLang="ko-KR" sz="2000" dirty="0">
              <a:latin typeface="+mn-ea"/>
              <a:ea typeface="+mn-ea"/>
            </a:endParaRPr>
          </a:p>
          <a:p>
            <a:endParaRPr lang="en-US" altLang="ko-KR" sz="2000" dirty="0">
              <a:latin typeface="+mn-ea"/>
              <a:ea typeface="+mn-ea"/>
            </a:endParaRPr>
          </a:p>
          <a:p>
            <a:r>
              <a:rPr lang="en-US" altLang="ko-KR" sz="2000" dirty="0">
                <a:latin typeface="+mn-ea"/>
                <a:ea typeface="+mn-ea"/>
              </a:rPr>
              <a:t>- </a:t>
            </a:r>
            <a:r>
              <a:rPr lang="ko-KR" altLang="en-US" sz="2000" dirty="0">
                <a:latin typeface="+mn-ea"/>
                <a:ea typeface="+mn-ea"/>
              </a:rPr>
              <a:t>다운 샘플링</a:t>
            </a:r>
            <a:endParaRPr lang="en-US" altLang="ko-KR" sz="2000" dirty="0">
              <a:latin typeface="+mn-ea"/>
              <a:ea typeface="+mn-ea"/>
            </a:endParaRPr>
          </a:p>
        </p:txBody>
      </p:sp>
      <p:pic>
        <p:nvPicPr>
          <p:cNvPr id="4102" name="Picture 6">
            <a:extLst>
              <a:ext uri="{FF2B5EF4-FFF2-40B4-BE49-F238E27FC236}">
                <a16:creationId xmlns:a16="http://schemas.microsoft.com/office/drawing/2014/main" id="{BF50FA34-7DD5-7B7E-2F94-B5A140902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4" y="1611327"/>
            <a:ext cx="9420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856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cs typeface="Calibri"/>
                <a:sym typeface="Calibri"/>
              </a:rPr>
              <a:t>전처리</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EDA</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8" name="TextBox 7">
            <a:extLst>
              <a:ext uri="{FF2B5EF4-FFF2-40B4-BE49-F238E27FC236}">
                <a16:creationId xmlns:a16="http://schemas.microsoft.com/office/drawing/2014/main" id="{E2C0ADF6-D513-5638-75B4-5A97FD174EFB}"/>
              </a:ext>
            </a:extLst>
          </p:cNvPr>
          <p:cNvSpPr txBox="1"/>
          <p:nvPr/>
        </p:nvSpPr>
        <p:spPr>
          <a:xfrm>
            <a:off x="629445" y="5332075"/>
            <a:ext cx="7346155" cy="923330"/>
          </a:xfrm>
          <a:prstGeom prst="rect">
            <a:avLst/>
          </a:prstGeom>
          <a:noFill/>
        </p:spPr>
        <p:txBody>
          <a:bodyPr wrap="square" rtlCol="0">
            <a:spAutoFit/>
          </a:bodyPr>
          <a:lstStyle/>
          <a:p>
            <a:r>
              <a:rPr lang="en-US" altLang="ko-KR" sz="1800" b="0" i="0" dirty="0">
                <a:solidFill>
                  <a:schemeClr val="tx1"/>
                </a:solidFill>
                <a:effectLst/>
                <a:latin typeface="+mn-ea"/>
                <a:ea typeface="+mn-ea"/>
              </a:rPr>
              <a:t>- </a:t>
            </a:r>
            <a:r>
              <a:rPr lang="ko-KR" altLang="en-US" sz="1800" b="0" i="0" dirty="0">
                <a:solidFill>
                  <a:schemeClr val="tx1"/>
                </a:solidFill>
                <a:effectLst/>
                <a:latin typeface="+mn-ea"/>
                <a:ea typeface="+mn-ea"/>
              </a:rPr>
              <a:t>특성과 결과값 간의 </a:t>
            </a:r>
            <a:r>
              <a:rPr lang="en-US" altLang="ko-KR" sz="1800" b="0" i="0" dirty="0" err="1">
                <a:solidFill>
                  <a:schemeClr val="tx1"/>
                </a:solidFill>
                <a:effectLst/>
                <a:latin typeface="+mn-ea"/>
                <a:ea typeface="+mn-ea"/>
              </a:rPr>
              <a:t>correalation</a:t>
            </a:r>
            <a:r>
              <a:rPr lang="en-US" altLang="ko-KR" sz="1800" b="0" i="0" dirty="0">
                <a:solidFill>
                  <a:schemeClr val="tx1"/>
                </a:solidFill>
                <a:effectLst/>
                <a:latin typeface="+mn-ea"/>
                <a:ea typeface="+mn-ea"/>
              </a:rPr>
              <a:t> (0.3 </a:t>
            </a:r>
            <a:r>
              <a:rPr lang="ko-KR" altLang="en-US" sz="1800" b="0" i="0" dirty="0">
                <a:solidFill>
                  <a:schemeClr val="tx1"/>
                </a:solidFill>
                <a:effectLst/>
                <a:latin typeface="+mn-ea"/>
                <a:ea typeface="+mn-ea"/>
              </a:rPr>
              <a:t>이상 기준</a:t>
            </a:r>
            <a:r>
              <a:rPr lang="en-US" altLang="ko-KR" sz="1800" b="0" i="0" dirty="0">
                <a:solidFill>
                  <a:schemeClr val="tx1"/>
                </a:solidFill>
                <a:effectLst/>
                <a:latin typeface="+mn-ea"/>
                <a:ea typeface="+mn-ea"/>
              </a:rPr>
              <a:t>)</a:t>
            </a:r>
          </a:p>
          <a:p>
            <a:r>
              <a:rPr lang="en-US" altLang="ko-KR" sz="1800" b="0" i="0" dirty="0">
                <a:solidFill>
                  <a:schemeClr val="tx1"/>
                </a:solidFill>
                <a:effectLst/>
                <a:latin typeface="+mn-ea"/>
                <a:ea typeface="+mn-ea"/>
              </a:rPr>
              <a:t>MLM</a:t>
            </a:r>
            <a:r>
              <a:rPr lang="ko-KR" altLang="en-US" sz="1800" b="0" i="0" dirty="0">
                <a:solidFill>
                  <a:schemeClr val="tx1"/>
                </a:solidFill>
                <a:effectLst/>
                <a:latin typeface="+mn-ea"/>
                <a:ea typeface="+mn-ea"/>
              </a:rPr>
              <a:t>와 </a:t>
            </a:r>
            <a:r>
              <a:rPr lang="en-US" altLang="ko-KR" sz="1800" b="0" i="0" dirty="0" err="1">
                <a:solidFill>
                  <a:schemeClr val="tx1"/>
                </a:solidFill>
                <a:effectLst/>
                <a:latin typeface="+mn-ea"/>
                <a:ea typeface="+mn-ea"/>
              </a:rPr>
              <a:t>AlogP</a:t>
            </a:r>
            <a:r>
              <a:rPr lang="ko-KR" altLang="en-US" sz="1800" b="0" i="0" dirty="0">
                <a:solidFill>
                  <a:schemeClr val="tx1"/>
                </a:solidFill>
                <a:effectLst/>
                <a:latin typeface="+mn-ea"/>
                <a:ea typeface="+mn-ea"/>
              </a:rPr>
              <a:t>의 </a:t>
            </a:r>
            <a:r>
              <a:rPr lang="en-US" altLang="ko-KR" sz="1800" b="0" i="0" dirty="0" err="1">
                <a:solidFill>
                  <a:schemeClr val="tx1"/>
                </a:solidFill>
                <a:effectLst/>
                <a:latin typeface="+mn-ea"/>
                <a:ea typeface="+mn-ea"/>
              </a:rPr>
              <a:t>corr</a:t>
            </a:r>
            <a:r>
              <a:rPr lang="en-US" altLang="ko-KR" sz="1800" b="0" i="0" dirty="0">
                <a:solidFill>
                  <a:schemeClr val="tx1"/>
                </a:solidFill>
                <a:effectLst/>
                <a:latin typeface="+mn-ea"/>
                <a:ea typeface="+mn-ea"/>
              </a:rPr>
              <a:t> </a:t>
            </a:r>
            <a:r>
              <a:rPr lang="ko-KR" altLang="en-US" sz="1800" b="0" i="0" dirty="0">
                <a:solidFill>
                  <a:schemeClr val="tx1"/>
                </a:solidFill>
                <a:effectLst/>
                <a:latin typeface="+mn-ea"/>
                <a:ea typeface="+mn-ea"/>
              </a:rPr>
              <a:t>값은 </a:t>
            </a:r>
            <a:r>
              <a:rPr lang="en-US" altLang="ko-KR" sz="1800" b="0" i="0" dirty="0">
                <a:solidFill>
                  <a:schemeClr val="tx1"/>
                </a:solidFill>
                <a:effectLst/>
                <a:latin typeface="+mn-ea"/>
                <a:ea typeface="+mn-ea"/>
              </a:rPr>
              <a:t>-0.33  MLM</a:t>
            </a:r>
            <a:r>
              <a:rPr lang="ko-KR" altLang="en-US" sz="1800" b="0" i="0" dirty="0">
                <a:solidFill>
                  <a:schemeClr val="tx1"/>
                </a:solidFill>
                <a:effectLst/>
                <a:latin typeface="+mn-ea"/>
                <a:ea typeface="+mn-ea"/>
              </a:rPr>
              <a:t>와 </a:t>
            </a:r>
            <a:r>
              <a:rPr lang="en-US" altLang="ko-KR" sz="1800" b="0" i="0" dirty="0" err="1">
                <a:solidFill>
                  <a:schemeClr val="tx1"/>
                </a:solidFill>
                <a:effectLst/>
                <a:latin typeface="+mn-ea"/>
                <a:ea typeface="+mn-ea"/>
              </a:rPr>
              <a:t>LogD</a:t>
            </a:r>
            <a:r>
              <a:rPr lang="ko-KR" altLang="en-US" sz="1800" b="0" i="0" dirty="0">
                <a:solidFill>
                  <a:schemeClr val="tx1"/>
                </a:solidFill>
                <a:effectLst/>
                <a:latin typeface="+mn-ea"/>
                <a:ea typeface="+mn-ea"/>
              </a:rPr>
              <a:t>의 </a:t>
            </a:r>
            <a:r>
              <a:rPr lang="en-US" altLang="ko-KR" sz="1800" b="0" i="0" dirty="0" err="1">
                <a:solidFill>
                  <a:schemeClr val="tx1"/>
                </a:solidFill>
                <a:effectLst/>
                <a:latin typeface="+mn-ea"/>
                <a:ea typeface="+mn-ea"/>
              </a:rPr>
              <a:t>corr</a:t>
            </a:r>
            <a:r>
              <a:rPr lang="en-US" altLang="ko-KR" sz="1800" b="0" i="0" dirty="0">
                <a:solidFill>
                  <a:schemeClr val="tx1"/>
                </a:solidFill>
                <a:effectLst/>
                <a:latin typeface="+mn-ea"/>
                <a:ea typeface="+mn-ea"/>
              </a:rPr>
              <a:t> </a:t>
            </a:r>
            <a:r>
              <a:rPr lang="ko-KR" altLang="en-US" sz="1800" b="0" i="0" dirty="0">
                <a:solidFill>
                  <a:schemeClr val="tx1"/>
                </a:solidFill>
                <a:effectLst/>
                <a:latin typeface="+mn-ea"/>
                <a:ea typeface="+mn-ea"/>
              </a:rPr>
              <a:t>값은 </a:t>
            </a:r>
            <a:r>
              <a:rPr lang="en-US" altLang="ko-KR" sz="1800" b="0" i="0" dirty="0">
                <a:solidFill>
                  <a:schemeClr val="tx1"/>
                </a:solidFill>
                <a:effectLst/>
                <a:latin typeface="+mn-ea"/>
                <a:ea typeface="+mn-ea"/>
              </a:rPr>
              <a:t>-0.35 </a:t>
            </a:r>
          </a:p>
          <a:p>
            <a:r>
              <a:rPr lang="en-US" altLang="ko-KR" sz="1800" b="0" i="0" dirty="0">
                <a:solidFill>
                  <a:schemeClr val="tx1"/>
                </a:solidFill>
                <a:effectLst/>
                <a:latin typeface="+mn-ea"/>
                <a:ea typeface="+mn-ea"/>
              </a:rPr>
              <a:t>HLM</a:t>
            </a:r>
            <a:r>
              <a:rPr lang="ko-KR" altLang="en-US" sz="1800" b="0" i="0" dirty="0">
                <a:solidFill>
                  <a:schemeClr val="tx1"/>
                </a:solidFill>
                <a:effectLst/>
                <a:latin typeface="+mn-ea"/>
                <a:ea typeface="+mn-ea"/>
              </a:rPr>
              <a:t>와 </a:t>
            </a:r>
            <a:r>
              <a:rPr lang="en-US" altLang="ko-KR" sz="1800" b="0" i="0" dirty="0" err="1">
                <a:solidFill>
                  <a:schemeClr val="tx1"/>
                </a:solidFill>
                <a:effectLst/>
                <a:latin typeface="+mn-ea"/>
                <a:ea typeface="+mn-ea"/>
              </a:rPr>
              <a:t>AlogP</a:t>
            </a:r>
            <a:r>
              <a:rPr lang="ko-KR" altLang="en-US" sz="1800" b="0" i="0" dirty="0">
                <a:solidFill>
                  <a:schemeClr val="tx1"/>
                </a:solidFill>
                <a:effectLst/>
                <a:latin typeface="+mn-ea"/>
                <a:ea typeface="+mn-ea"/>
              </a:rPr>
              <a:t>의 </a:t>
            </a:r>
            <a:r>
              <a:rPr lang="en-US" altLang="ko-KR" sz="1800" b="0" i="0" dirty="0" err="1">
                <a:solidFill>
                  <a:schemeClr val="tx1"/>
                </a:solidFill>
                <a:effectLst/>
                <a:latin typeface="+mn-ea"/>
                <a:ea typeface="+mn-ea"/>
              </a:rPr>
              <a:t>corr</a:t>
            </a:r>
            <a:r>
              <a:rPr lang="en-US" altLang="ko-KR" sz="1800" b="0" i="0" dirty="0">
                <a:solidFill>
                  <a:schemeClr val="tx1"/>
                </a:solidFill>
                <a:effectLst/>
                <a:latin typeface="+mn-ea"/>
                <a:ea typeface="+mn-ea"/>
              </a:rPr>
              <a:t> </a:t>
            </a:r>
            <a:r>
              <a:rPr lang="ko-KR" altLang="en-US" sz="1800" b="0" i="0" dirty="0">
                <a:solidFill>
                  <a:schemeClr val="tx1"/>
                </a:solidFill>
                <a:effectLst/>
                <a:latin typeface="+mn-ea"/>
                <a:ea typeface="+mn-ea"/>
              </a:rPr>
              <a:t>값은 </a:t>
            </a:r>
            <a:r>
              <a:rPr lang="en-US" altLang="ko-KR" sz="1800" b="0" i="0" dirty="0">
                <a:solidFill>
                  <a:schemeClr val="tx1"/>
                </a:solidFill>
                <a:effectLst/>
                <a:latin typeface="+mn-ea"/>
                <a:ea typeface="+mn-ea"/>
              </a:rPr>
              <a:t>-0.35   HLM</a:t>
            </a:r>
            <a:r>
              <a:rPr lang="ko-KR" altLang="en-US" sz="1800" b="0" i="0" dirty="0">
                <a:solidFill>
                  <a:schemeClr val="tx1"/>
                </a:solidFill>
                <a:effectLst/>
                <a:latin typeface="+mn-ea"/>
                <a:ea typeface="+mn-ea"/>
              </a:rPr>
              <a:t>와 </a:t>
            </a:r>
            <a:r>
              <a:rPr lang="en-US" altLang="ko-KR" sz="1800" b="0" i="0" dirty="0" err="1">
                <a:solidFill>
                  <a:schemeClr val="tx1"/>
                </a:solidFill>
                <a:effectLst/>
                <a:latin typeface="+mn-ea"/>
                <a:ea typeface="+mn-ea"/>
              </a:rPr>
              <a:t>LogD</a:t>
            </a:r>
            <a:r>
              <a:rPr lang="ko-KR" altLang="en-US" sz="1800" b="0" i="0" dirty="0">
                <a:solidFill>
                  <a:schemeClr val="tx1"/>
                </a:solidFill>
                <a:effectLst/>
                <a:latin typeface="+mn-ea"/>
                <a:ea typeface="+mn-ea"/>
              </a:rPr>
              <a:t>의 </a:t>
            </a:r>
            <a:r>
              <a:rPr lang="en-US" altLang="ko-KR" sz="1800" b="0" i="0" dirty="0" err="1">
                <a:solidFill>
                  <a:schemeClr val="tx1"/>
                </a:solidFill>
                <a:effectLst/>
                <a:latin typeface="+mn-ea"/>
                <a:ea typeface="+mn-ea"/>
              </a:rPr>
              <a:t>corr</a:t>
            </a:r>
            <a:r>
              <a:rPr lang="en-US" altLang="ko-KR" sz="1800" b="0" i="0" dirty="0">
                <a:solidFill>
                  <a:schemeClr val="tx1"/>
                </a:solidFill>
                <a:effectLst/>
                <a:latin typeface="+mn-ea"/>
                <a:ea typeface="+mn-ea"/>
              </a:rPr>
              <a:t> </a:t>
            </a:r>
            <a:r>
              <a:rPr lang="ko-KR" altLang="en-US" sz="1800" b="0" i="0" dirty="0">
                <a:solidFill>
                  <a:schemeClr val="tx1"/>
                </a:solidFill>
                <a:effectLst/>
                <a:latin typeface="+mn-ea"/>
                <a:ea typeface="+mn-ea"/>
              </a:rPr>
              <a:t>값은 </a:t>
            </a:r>
            <a:r>
              <a:rPr lang="en-US" altLang="ko-KR" sz="1800" b="0" i="0" dirty="0">
                <a:solidFill>
                  <a:schemeClr val="tx1"/>
                </a:solidFill>
                <a:effectLst/>
                <a:latin typeface="+mn-ea"/>
                <a:ea typeface="+mn-ea"/>
              </a:rPr>
              <a:t>-0.36</a:t>
            </a:r>
            <a:endParaRPr lang="en-US" altLang="ko-KR" dirty="0">
              <a:solidFill>
                <a:schemeClr val="tx1"/>
              </a:solidFill>
              <a:latin typeface="+mn-ea"/>
              <a:ea typeface="+mn-ea"/>
            </a:endParaRPr>
          </a:p>
        </p:txBody>
      </p:sp>
      <p:pic>
        <p:nvPicPr>
          <p:cNvPr id="7170" name="Picture 2">
            <a:extLst>
              <a:ext uri="{FF2B5EF4-FFF2-40B4-BE49-F238E27FC236}">
                <a16:creationId xmlns:a16="http://schemas.microsoft.com/office/drawing/2014/main" id="{885480FB-DAAE-6A16-8068-FE80F8B3E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45" y="1629903"/>
            <a:ext cx="11083636" cy="351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88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cs typeface="Calibri"/>
                <a:sym typeface="Calibri"/>
              </a:rPr>
              <a:t>전처리</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EDA</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pic>
        <p:nvPicPr>
          <p:cNvPr id="8196" name="Picture 4">
            <a:extLst>
              <a:ext uri="{FF2B5EF4-FFF2-40B4-BE49-F238E27FC236}">
                <a16:creationId xmlns:a16="http://schemas.microsoft.com/office/drawing/2014/main" id="{2DA5F427-8A2D-7A12-BAAF-EE5B3B06A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0555" y="1655093"/>
            <a:ext cx="4572000" cy="4295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AF6BD1-1F2F-B256-2D97-FAF025B09495}"/>
              </a:ext>
            </a:extLst>
          </p:cNvPr>
          <p:cNvSpPr txBox="1"/>
          <p:nvPr/>
        </p:nvSpPr>
        <p:spPr>
          <a:xfrm>
            <a:off x="629445" y="2017876"/>
            <a:ext cx="5527801" cy="3724096"/>
          </a:xfrm>
          <a:prstGeom prst="rect">
            <a:avLst/>
          </a:prstGeom>
          <a:noFill/>
        </p:spPr>
        <p:txBody>
          <a:bodyPr wrap="square" rtlCol="0">
            <a:spAutoFit/>
          </a:bodyPr>
          <a:lstStyle/>
          <a:p>
            <a:r>
              <a:rPr lang="en-US" altLang="ko-KR" sz="2000" b="1" dirty="0">
                <a:latin typeface="+mn-ea"/>
                <a:ea typeface="+mn-ea"/>
              </a:rPr>
              <a:t>Train data </a:t>
            </a:r>
            <a:r>
              <a:rPr lang="ko-KR" altLang="en-US" sz="2000" b="1" dirty="0">
                <a:latin typeface="+mn-ea"/>
                <a:ea typeface="+mn-ea"/>
              </a:rPr>
              <a:t>분자 유사도 시각화</a:t>
            </a:r>
            <a:r>
              <a:rPr lang="en-US" altLang="ko-KR" sz="2000" b="1" dirty="0">
                <a:latin typeface="+mn-ea"/>
                <a:ea typeface="+mn-ea"/>
              </a:rPr>
              <a:t>(EDA)</a:t>
            </a:r>
          </a:p>
          <a:p>
            <a:endParaRPr lang="en-US" altLang="ko-KR" sz="1800" dirty="0">
              <a:latin typeface="+mn-ea"/>
              <a:ea typeface="+mn-ea"/>
            </a:endParaRPr>
          </a:p>
          <a:p>
            <a:r>
              <a:rPr lang="en-US" altLang="ko-KR" sz="1800" dirty="0">
                <a:latin typeface="+mn-ea"/>
                <a:ea typeface="+mn-ea"/>
              </a:rPr>
              <a:t>- </a:t>
            </a:r>
            <a:r>
              <a:rPr lang="ko-KR" altLang="en-US" sz="1800" dirty="0" err="1">
                <a:latin typeface="+mn-ea"/>
                <a:ea typeface="+mn-ea"/>
              </a:rPr>
              <a:t>극단치</a:t>
            </a:r>
            <a:r>
              <a:rPr lang="ko-KR" altLang="en-US" sz="1800" dirty="0">
                <a:latin typeface="+mn-ea"/>
                <a:ea typeface="+mn-ea"/>
              </a:rPr>
              <a:t> </a:t>
            </a:r>
            <a:r>
              <a:rPr lang="en-US" altLang="ko-KR" sz="1800" dirty="0">
                <a:latin typeface="+mn-ea"/>
                <a:ea typeface="+mn-ea"/>
              </a:rPr>
              <a:t>(0/100)</a:t>
            </a:r>
            <a:r>
              <a:rPr lang="ko-KR" altLang="en-US" sz="1800" dirty="0">
                <a:latin typeface="+mn-ea"/>
                <a:ea typeface="+mn-ea"/>
              </a:rPr>
              <a:t> </a:t>
            </a:r>
            <a:r>
              <a:rPr lang="ko-KR" altLang="en-US" sz="1800" dirty="0" err="1">
                <a:latin typeface="+mn-ea"/>
                <a:ea typeface="+mn-ea"/>
              </a:rPr>
              <a:t>들끼리는</a:t>
            </a:r>
            <a:r>
              <a:rPr lang="ko-KR" altLang="en-US" sz="1800" dirty="0">
                <a:latin typeface="+mn-ea"/>
                <a:ea typeface="+mn-ea"/>
              </a:rPr>
              <a:t> 유사도가 높을까</a:t>
            </a:r>
            <a:r>
              <a:rPr lang="en-US" altLang="ko-KR" sz="1800" dirty="0">
                <a:latin typeface="+mn-ea"/>
                <a:ea typeface="+mn-ea"/>
              </a:rPr>
              <a:t>?</a:t>
            </a:r>
          </a:p>
          <a:p>
            <a:endParaRPr lang="en-US" altLang="ko-KR" sz="1800" dirty="0">
              <a:latin typeface="+mn-ea"/>
              <a:ea typeface="+mn-ea"/>
            </a:endParaRPr>
          </a:p>
          <a:p>
            <a:endParaRPr lang="en-US" altLang="ko-KR" sz="1800" dirty="0">
              <a:latin typeface="+mn-ea"/>
              <a:ea typeface="+mn-ea"/>
            </a:endParaRPr>
          </a:p>
          <a:p>
            <a:pPr marL="285750" indent="-285750">
              <a:buFont typeface="Arial" panose="020B0604020202020204" pitchFamily="34" charset="0"/>
              <a:buChar char="•"/>
            </a:pPr>
            <a:r>
              <a:rPr lang="ko-KR" altLang="en-US" sz="1800" dirty="0">
                <a:latin typeface="+mn-ea"/>
                <a:ea typeface="+mn-ea"/>
              </a:rPr>
              <a:t>각 </a:t>
            </a:r>
            <a:r>
              <a:rPr lang="en-US" altLang="ko-KR" sz="1800" dirty="0">
                <a:latin typeface="+mn-ea"/>
                <a:ea typeface="+mn-ea"/>
              </a:rPr>
              <a:t>SMILES</a:t>
            </a:r>
            <a:r>
              <a:rPr lang="ko-KR" altLang="en-US" sz="1800" dirty="0">
                <a:latin typeface="+mn-ea"/>
                <a:ea typeface="+mn-ea"/>
              </a:rPr>
              <a:t>를 통해 </a:t>
            </a:r>
            <a:r>
              <a:rPr lang="en-US" altLang="ko-KR" sz="1800" dirty="0" err="1">
                <a:latin typeface="+mn-ea"/>
                <a:ea typeface="+mn-ea"/>
              </a:rPr>
              <a:t>RDKit</a:t>
            </a:r>
            <a:r>
              <a:rPr lang="ko-KR" altLang="en-US" sz="1800" dirty="0">
                <a:latin typeface="+mn-ea"/>
                <a:ea typeface="+mn-ea"/>
              </a:rPr>
              <a:t>으로 </a:t>
            </a:r>
            <a:r>
              <a:rPr lang="en-US" altLang="ko-KR" sz="1800" dirty="0">
                <a:latin typeface="+mn-ea"/>
                <a:ea typeface="+mn-ea"/>
              </a:rPr>
              <a:t>fingerprint </a:t>
            </a:r>
            <a:r>
              <a:rPr lang="ko-KR" altLang="en-US" sz="1800" dirty="0">
                <a:latin typeface="+mn-ea"/>
                <a:ea typeface="+mn-ea"/>
              </a:rPr>
              <a:t>생성</a:t>
            </a:r>
            <a:endParaRPr lang="en-US" altLang="ko-KR" sz="1800" dirty="0">
              <a:latin typeface="+mn-ea"/>
              <a:ea typeface="+mn-ea"/>
            </a:endParaRPr>
          </a:p>
          <a:p>
            <a:pPr marL="285750" indent="-285750">
              <a:buFont typeface="Arial" panose="020B0604020202020204" pitchFamily="34" charset="0"/>
              <a:buChar char="•"/>
            </a:pPr>
            <a:r>
              <a:rPr lang="en-US" altLang="ko-KR" sz="1800" dirty="0">
                <a:latin typeface="+mn-ea"/>
                <a:ea typeface="+mn-ea"/>
              </a:rPr>
              <a:t>Train</a:t>
            </a:r>
            <a:r>
              <a:rPr lang="ko-KR" altLang="en-US" sz="1800" dirty="0">
                <a:latin typeface="+mn-ea"/>
                <a:ea typeface="+mn-ea"/>
              </a:rPr>
              <a:t> </a:t>
            </a:r>
            <a:r>
              <a:rPr lang="en-US" altLang="ko-KR" sz="1800" dirty="0">
                <a:latin typeface="+mn-ea"/>
                <a:ea typeface="+mn-ea"/>
              </a:rPr>
              <a:t>data</a:t>
            </a:r>
            <a:r>
              <a:rPr lang="ko-KR" altLang="en-US" sz="1800" dirty="0">
                <a:latin typeface="+mn-ea"/>
                <a:ea typeface="+mn-ea"/>
              </a:rPr>
              <a:t>에</a:t>
            </a:r>
            <a:r>
              <a:rPr lang="en-US" altLang="ko-KR" sz="1800" dirty="0">
                <a:latin typeface="+mn-ea"/>
                <a:ea typeface="+mn-ea"/>
              </a:rPr>
              <a:t> </a:t>
            </a:r>
            <a:r>
              <a:rPr lang="ko-KR" altLang="en-US" sz="1800" dirty="0">
                <a:latin typeface="+mn-ea"/>
                <a:ea typeface="+mn-ea"/>
              </a:rPr>
              <a:t>대해 전체 분자에 대한 </a:t>
            </a:r>
            <a:r>
              <a:rPr lang="en-US" altLang="ko-KR" sz="1800" dirty="0">
                <a:latin typeface="+mn-ea"/>
                <a:ea typeface="+mn-ea"/>
              </a:rPr>
              <a:t>combination 2</a:t>
            </a:r>
            <a:r>
              <a:rPr lang="ko-KR" altLang="en-US" sz="1800" dirty="0">
                <a:latin typeface="+mn-ea"/>
                <a:ea typeface="+mn-ea"/>
              </a:rPr>
              <a:t>개 조합으로 생성</a:t>
            </a:r>
            <a:endParaRPr lang="en-US" altLang="ko-KR" sz="1800" dirty="0">
              <a:latin typeface="+mn-ea"/>
              <a:ea typeface="+mn-ea"/>
            </a:endParaRP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en-US" altLang="ko-KR" sz="1800" dirty="0" err="1">
                <a:latin typeface="+mn-ea"/>
                <a:ea typeface="+mn-ea"/>
              </a:rPr>
              <a:t>Tonimoto</a:t>
            </a:r>
            <a:r>
              <a:rPr lang="en-US" altLang="ko-KR" sz="1800" dirty="0">
                <a:latin typeface="+mn-ea"/>
                <a:ea typeface="+mn-ea"/>
              </a:rPr>
              <a:t> </a:t>
            </a:r>
            <a:r>
              <a:rPr lang="ko-KR" altLang="en-US" sz="1800" dirty="0">
                <a:latin typeface="+mn-ea"/>
                <a:ea typeface="+mn-ea"/>
              </a:rPr>
              <a:t>유사도 계산</a:t>
            </a:r>
            <a:endParaRPr lang="en-US" altLang="ko-KR" sz="1800" dirty="0">
              <a:latin typeface="+mn-ea"/>
              <a:ea typeface="+mn-ea"/>
            </a:endParaRP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ko-KR" altLang="en-US" sz="1800" dirty="0">
                <a:latin typeface="+mn-ea"/>
                <a:ea typeface="+mn-ea"/>
              </a:rPr>
              <a:t>전체 분자의 평균 유사도는 </a:t>
            </a:r>
            <a:r>
              <a:rPr lang="en-US" altLang="ko-KR" sz="1800" dirty="0">
                <a:latin typeface="+mn-ea"/>
                <a:ea typeface="+mn-ea"/>
              </a:rPr>
              <a:t>0.307</a:t>
            </a:r>
          </a:p>
          <a:p>
            <a:pPr marL="285750" indent="-285750">
              <a:buFont typeface="Arial" panose="020B0604020202020204" pitchFamily="34" charset="0"/>
              <a:buChar char="•"/>
            </a:pPr>
            <a:endParaRPr lang="en-US" altLang="ko-KR" sz="1800" dirty="0">
              <a:latin typeface="+mn-ea"/>
              <a:ea typeface="+mn-ea"/>
            </a:endParaRPr>
          </a:p>
        </p:txBody>
      </p:sp>
    </p:spTree>
    <p:extLst>
      <p:ext uri="{BB962C8B-B14F-4D97-AF65-F5344CB8AC3E}">
        <p14:creationId xmlns:p14="http://schemas.microsoft.com/office/powerpoint/2010/main" val="192128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5"/>
        <p:cNvGrpSpPr/>
        <p:nvPr/>
      </p:nvGrpSpPr>
      <p:grpSpPr>
        <a:xfrm>
          <a:off x="0" y="0"/>
          <a:ext cx="0" cy="0"/>
          <a:chOff x="0" y="0"/>
          <a:chExt cx="0" cy="0"/>
        </a:xfrm>
      </p:grpSpPr>
      <p:sp>
        <p:nvSpPr>
          <p:cNvPr id="96" name="Google Shape;96;p1"/>
          <p:cNvSpPr/>
          <p:nvPr/>
        </p:nvSpPr>
        <p:spPr>
          <a:xfrm>
            <a:off x="386080" y="355600"/>
            <a:ext cx="1280160" cy="1280160"/>
          </a:xfrm>
          <a:prstGeom prst="rect">
            <a:avLst/>
          </a:pr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맑은 고딕" panose="020B0503020000020004" pitchFamily="50" charset="-127"/>
              <a:ea typeface="맑은 고딕" panose="020B0503020000020004" pitchFamily="50" charset="-127"/>
              <a:sym typeface="Arial"/>
            </a:endParaRPr>
          </a:p>
        </p:txBody>
      </p:sp>
      <p:pic>
        <p:nvPicPr>
          <p:cNvPr id="97" name="Google Shape;97;p1"/>
          <p:cNvPicPr preferRelativeResize="0"/>
          <p:nvPr/>
        </p:nvPicPr>
        <p:blipFill rotWithShape="1">
          <a:blip r:embed="rId3">
            <a:alphaModFix/>
          </a:blip>
          <a:srcRect/>
          <a:stretch/>
        </p:blipFill>
        <p:spPr>
          <a:xfrm>
            <a:off x="9496631" y="6315612"/>
            <a:ext cx="2581275" cy="333375"/>
          </a:xfrm>
          <a:prstGeom prst="rect">
            <a:avLst/>
          </a:prstGeom>
          <a:noFill/>
          <a:ln>
            <a:noFill/>
          </a:ln>
        </p:spPr>
      </p:pic>
      <p:sp>
        <p:nvSpPr>
          <p:cNvPr id="98" name="Google Shape;98;p1"/>
          <p:cNvSpPr txBox="1"/>
          <p:nvPr/>
        </p:nvSpPr>
        <p:spPr>
          <a:xfrm>
            <a:off x="3074964" y="1967081"/>
            <a:ext cx="6042071" cy="1508065"/>
          </a:xfrm>
          <a:prstGeom prst="rect">
            <a:avLst/>
          </a:prstGeom>
          <a:noFill/>
          <a:ln>
            <a:noFill/>
          </a:ln>
        </p:spPr>
        <p:txBody>
          <a:bodyPr spcFirstLastPara="1" wrap="square" lIns="91425" tIns="45700" rIns="91425" bIns="45700" anchor="t" anchorCtr="0">
            <a:spAutoFit/>
          </a:bodyPr>
          <a:lstStyle/>
          <a:p>
            <a:pPr marL="0" marR="0" lvl="0" indent="0" algn="ctr" rtl="0">
              <a:lnSpc>
                <a:spcPct val="200000"/>
              </a:lnSpc>
              <a:spcBef>
                <a:spcPts val="0"/>
              </a:spcBef>
              <a:spcAft>
                <a:spcPts val="0"/>
              </a:spcAft>
              <a:buClr>
                <a:srgbClr val="000000"/>
              </a:buClr>
              <a:buSzPts val="4600"/>
              <a:buFont typeface="Arial"/>
              <a:buNone/>
            </a:pPr>
            <a:r>
              <a:rPr lang="ko-KR" altLang="en-US" sz="4600" b="1" dirty="0">
                <a:solidFill>
                  <a:schemeClr val="lt1"/>
                </a:solidFill>
                <a:latin typeface="맑은 고딕" panose="020B0503020000020004" pitchFamily="50" charset="-127"/>
                <a:ea typeface="맑은 고딕" panose="020B0503020000020004" pitchFamily="50" charset="-127"/>
              </a:rPr>
              <a:t>주제 설명</a:t>
            </a:r>
            <a:endParaRPr sz="2800" b="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99" name="Google Shape;99;p1"/>
          <p:cNvSpPr txBox="1"/>
          <p:nvPr/>
        </p:nvSpPr>
        <p:spPr>
          <a:xfrm>
            <a:off x="9496624" y="5366850"/>
            <a:ext cx="2581275" cy="6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chemeClr val="lt1"/>
                </a:solidFill>
                <a:latin typeface="맑은 고딕" panose="020B0503020000020004" pitchFamily="50" charset="-127"/>
                <a:ea typeface="맑은 고딕" panose="020B0503020000020004" pitchFamily="50" charset="-127"/>
                <a:sym typeface="Arial"/>
              </a:rPr>
              <a:t>딥러닝 개인 프로젝트</a:t>
            </a:r>
            <a:r>
              <a:rPr lang="en-US" sz="1800" b="1" i="0" u="none" strike="noStrike" cap="none" dirty="0">
                <a:solidFill>
                  <a:schemeClr val="lt1"/>
                </a:solidFill>
                <a:latin typeface="맑은 고딕" panose="020B0503020000020004" pitchFamily="50" charset="-127"/>
                <a:ea typeface="맑은 고딕" panose="020B0503020000020004" pitchFamily="50" charset="-127"/>
                <a:sym typeface="Arial"/>
              </a:rPr>
              <a:t>강종범</a:t>
            </a:r>
            <a:endParaRPr sz="1800" b="1" i="0" u="none" strike="noStrike" cap="none" dirty="0">
              <a:solidFill>
                <a:schemeClr val="lt1"/>
              </a:solidFill>
              <a:latin typeface="맑은 고딕" panose="020B0503020000020004" pitchFamily="50" charset="-127"/>
              <a:ea typeface="맑은 고딕" panose="020B0503020000020004" pitchFamily="50" charset="-127"/>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cs typeface="Calibri"/>
                <a:sym typeface="Calibri"/>
              </a:rPr>
              <a:t>전처리</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EDA</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pic>
        <p:nvPicPr>
          <p:cNvPr id="10242" name="Picture 2">
            <a:extLst>
              <a:ext uri="{FF2B5EF4-FFF2-40B4-BE49-F238E27FC236}">
                <a16:creationId xmlns:a16="http://schemas.microsoft.com/office/drawing/2014/main" id="{5708E550-670D-3129-BEFD-7052D98B5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157" y="1674444"/>
            <a:ext cx="4401205" cy="42582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774DA2BD-2768-0DD8-45AD-323E0112C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703" y="1693193"/>
            <a:ext cx="457200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800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2"/>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06" name="Google Shape;106;p2"/>
          <p:cNvSpPr txBox="1"/>
          <p:nvPr/>
        </p:nvSpPr>
        <p:spPr>
          <a:xfrm>
            <a:off x="364156" y="189240"/>
            <a:ext cx="223546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pic>
        <p:nvPicPr>
          <p:cNvPr id="108" name="Google Shape;108;p2"/>
          <p:cNvPicPr preferRelativeResize="0"/>
          <p:nvPr/>
        </p:nvPicPr>
        <p:blipFill rotWithShape="1">
          <a:blip r:embed="rId3">
            <a:alphaModFix/>
          </a:blip>
          <a:srcRect/>
          <a:stretch/>
        </p:blipFill>
        <p:spPr>
          <a:xfrm>
            <a:off x="9610725" y="6432288"/>
            <a:ext cx="2581275" cy="246221"/>
          </a:xfrm>
          <a:prstGeom prst="rect">
            <a:avLst/>
          </a:prstGeom>
          <a:noFill/>
          <a:ln>
            <a:noFill/>
          </a:ln>
        </p:spPr>
      </p:pic>
      <p:grpSp>
        <p:nvGrpSpPr>
          <p:cNvPr id="24" name="그룹 23">
            <a:extLst>
              <a:ext uri="{FF2B5EF4-FFF2-40B4-BE49-F238E27FC236}">
                <a16:creationId xmlns:a16="http://schemas.microsoft.com/office/drawing/2014/main" id="{2EF04832-2EBC-F01E-2EF2-F37BC9700D2D}"/>
              </a:ext>
            </a:extLst>
          </p:cNvPr>
          <p:cNvGrpSpPr/>
          <p:nvPr/>
        </p:nvGrpSpPr>
        <p:grpSpPr>
          <a:xfrm>
            <a:off x="364156" y="1255940"/>
            <a:ext cx="7788976" cy="2541100"/>
            <a:chOff x="364156" y="1255940"/>
            <a:chExt cx="7788976" cy="2541100"/>
          </a:xfrm>
        </p:grpSpPr>
        <p:sp>
          <p:nvSpPr>
            <p:cNvPr id="14" name="직사각형 13">
              <a:extLst>
                <a:ext uri="{FF2B5EF4-FFF2-40B4-BE49-F238E27FC236}">
                  <a16:creationId xmlns:a16="http://schemas.microsoft.com/office/drawing/2014/main" id="{DD0D89E9-6A89-16C0-AA00-FA94BD30E3A0}"/>
                </a:ext>
              </a:extLst>
            </p:cNvPr>
            <p:cNvSpPr/>
            <p:nvPr/>
          </p:nvSpPr>
          <p:spPr>
            <a:xfrm>
              <a:off x="364156" y="1262380"/>
              <a:ext cx="7788976" cy="2534660"/>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2" name="사각형: 둥근 모서리 1">
              <a:extLst>
                <a:ext uri="{FF2B5EF4-FFF2-40B4-BE49-F238E27FC236}">
                  <a16:creationId xmlns:a16="http://schemas.microsoft.com/office/drawing/2014/main" id="{4F14FBD9-FF6F-6BF0-C1F1-BD3B1369CD18}"/>
                </a:ext>
              </a:extLst>
            </p:cNvPr>
            <p:cNvSpPr/>
            <p:nvPr/>
          </p:nvSpPr>
          <p:spPr>
            <a:xfrm>
              <a:off x="609332" y="1910080"/>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0D Descriptor </a:t>
              </a:r>
              <a:endParaRPr lang="ko-KR" altLang="en-US" sz="1600" b="1" dirty="0">
                <a:latin typeface="맑은 고딕" panose="020B0503020000020004" pitchFamily="50" charset="-127"/>
              </a:endParaRPr>
            </a:p>
          </p:txBody>
        </p:sp>
        <p:sp>
          <p:nvSpPr>
            <p:cNvPr id="3" name="사각형: 둥근 모서리 2">
              <a:extLst>
                <a:ext uri="{FF2B5EF4-FFF2-40B4-BE49-F238E27FC236}">
                  <a16:creationId xmlns:a16="http://schemas.microsoft.com/office/drawing/2014/main" id="{894D0E6E-FACD-EE36-5D9A-EF0B2FE6AF51}"/>
                </a:ext>
              </a:extLst>
            </p:cNvPr>
            <p:cNvSpPr/>
            <p:nvPr/>
          </p:nvSpPr>
          <p:spPr>
            <a:xfrm>
              <a:off x="3289032" y="1910080"/>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1D Descriptor </a:t>
              </a:r>
              <a:endParaRPr lang="ko-KR" altLang="en-US" sz="1600" b="1" dirty="0">
                <a:latin typeface="맑은 고딕" panose="020B0503020000020004" pitchFamily="50" charset="-127"/>
              </a:endParaRPr>
            </a:p>
          </p:txBody>
        </p:sp>
        <p:sp>
          <p:nvSpPr>
            <p:cNvPr id="4" name="사각형: 둥근 모서리 3">
              <a:extLst>
                <a:ext uri="{FF2B5EF4-FFF2-40B4-BE49-F238E27FC236}">
                  <a16:creationId xmlns:a16="http://schemas.microsoft.com/office/drawing/2014/main" id="{1B8B7EC8-FBED-832C-D94E-6E9DF5E8F27F}"/>
                </a:ext>
              </a:extLst>
            </p:cNvPr>
            <p:cNvSpPr/>
            <p:nvPr/>
          </p:nvSpPr>
          <p:spPr>
            <a:xfrm>
              <a:off x="5968732" y="1910080"/>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2D Descriptor </a:t>
              </a:r>
              <a:endParaRPr lang="ko-KR" altLang="en-US" sz="1600" b="1" dirty="0">
                <a:latin typeface="맑은 고딕" panose="020B0503020000020004" pitchFamily="50" charset="-127"/>
              </a:endParaRPr>
            </a:p>
          </p:txBody>
        </p:sp>
        <p:sp>
          <p:nvSpPr>
            <p:cNvPr id="8" name="사각형: 둥근 모서리 7">
              <a:extLst>
                <a:ext uri="{FF2B5EF4-FFF2-40B4-BE49-F238E27FC236}">
                  <a16:creationId xmlns:a16="http://schemas.microsoft.com/office/drawing/2014/main" id="{B7698B9D-8EE4-4A65-47B6-6260717070FA}"/>
                </a:ext>
              </a:extLst>
            </p:cNvPr>
            <p:cNvSpPr/>
            <p:nvPr/>
          </p:nvSpPr>
          <p:spPr>
            <a:xfrm>
              <a:off x="609332" y="2655570"/>
              <a:ext cx="1816100" cy="4152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err="1">
                  <a:latin typeface="맑은 고딕" panose="020B0503020000020004" pitchFamily="50" charset="-127"/>
                </a:rPr>
                <a:t>RDKit</a:t>
              </a:r>
              <a:r>
                <a:rPr lang="en-US" altLang="ko-KR" dirty="0">
                  <a:latin typeface="맑은 고딕" panose="020B0503020000020004" pitchFamily="50" charset="-127"/>
                </a:rPr>
                <a:t> Descriptor</a:t>
              </a:r>
              <a:endParaRPr lang="ko-KR" altLang="en-US" dirty="0">
                <a:latin typeface="맑은 고딕" panose="020B0503020000020004" pitchFamily="50" charset="-127"/>
              </a:endParaRPr>
            </a:p>
          </p:txBody>
        </p:sp>
        <p:sp>
          <p:nvSpPr>
            <p:cNvPr id="11" name="사각형: 둥근 모서리 10">
              <a:extLst>
                <a:ext uri="{FF2B5EF4-FFF2-40B4-BE49-F238E27FC236}">
                  <a16:creationId xmlns:a16="http://schemas.microsoft.com/office/drawing/2014/main" id="{605EF5D9-69E3-D90B-D632-BE4DAAC4F816}"/>
                </a:ext>
              </a:extLst>
            </p:cNvPr>
            <p:cNvSpPr/>
            <p:nvPr/>
          </p:nvSpPr>
          <p:spPr>
            <a:xfrm>
              <a:off x="5968732" y="2655568"/>
              <a:ext cx="1816100" cy="4152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err="1">
                  <a:latin typeface="맑은 고딕" panose="020B0503020000020004" pitchFamily="50" charset="-127"/>
                </a:rPr>
                <a:t>ConvMol</a:t>
              </a:r>
              <a:r>
                <a:rPr lang="en-US" altLang="ko-KR" dirty="0">
                  <a:latin typeface="맑은 고딕" panose="020B0503020000020004" pitchFamily="50" charset="-127"/>
                </a:rPr>
                <a:t> </a:t>
              </a:r>
              <a:r>
                <a:rPr lang="en-US" altLang="ko-KR" dirty="0" err="1">
                  <a:latin typeface="맑은 고딕" panose="020B0503020000020004" pitchFamily="50" charset="-127"/>
                </a:rPr>
                <a:t>Featurizer</a:t>
              </a:r>
              <a:endParaRPr lang="ko-KR" altLang="en-US" dirty="0">
                <a:latin typeface="맑은 고딕" panose="020B0503020000020004" pitchFamily="50" charset="-127"/>
              </a:endParaRPr>
            </a:p>
          </p:txBody>
        </p:sp>
        <p:sp>
          <p:nvSpPr>
            <p:cNvPr id="12" name="사각형: 둥근 모서리 11">
              <a:extLst>
                <a:ext uri="{FF2B5EF4-FFF2-40B4-BE49-F238E27FC236}">
                  <a16:creationId xmlns:a16="http://schemas.microsoft.com/office/drawing/2014/main" id="{B923E1BD-0FCF-3EE5-4CF5-A35C71B64ADD}"/>
                </a:ext>
              </a:extLst>
            </p:cNvPr>
            <p:cNvSpPr/>
            <p:nvPr/>
          </p:nvSpPr>
          <p:spPr>
            <a:xfrm>
              <a:off x="3289032" y="2655569"/>
              <a:ext cx="1816100" cy="4152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latin typeface="맑은 고딕" panose="020B0503020000020004" pitchFamily="50" charset="-127"/>
                </a:rPr>
                <a:t>ECFP Fingerprint</a:t>
              </a:r>
              <a:endParaRPr lang="ko-KR" altLang="en-US" dirty="0">
                <a:latin typeface="맑은 고딕" panose="020B0503020000020004" pitchFamily="50" charset="-127"/>
              </a:endParaRPr>
            </a:p>
          </p:txBody>
        </p:sp>
        <p:sp>
          <p:nvSpPr>
            <p:cNvPr id="13" name="사각형: 둥근 모서리 12">
              <a:extLst>
                <a:ext uri="{FF2B5EF4-FFF2-40B4-BE49-F238E27FC236}">
                  <a16:creationId xmlns:a16="http://schemas.microsoft.com/office/drawing/2014/main" id="{79762B29-76CB-18C2-19F6-FA3BD5BDD5BA}"/>
                </a:ext>
              </a:extLst>
            </p:cNvPr>
            <p:cNvSpPr/>
            <p:nvPr/>
          </p:nvSpPr>
          <p:spPr>
            <a:xfrm>
              <a:off x="3289032" y="3142611"/>
              <a:ext cx="1816100" cy="4152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latin typeface="맑은 고딕" panose="020B0503020000020004" pitchFamily="50" charset="-127"/>
                </a:rPr>
                <a:t>Mol2Vec Fingerprint</a:t>
              </a:r>
              <a:endParaRPr lang="ko-KR" altLang="en-US" dirty="0">
                <a:latin typeface="맑은 고딕" panose="020B0503020000020004" pitchFamily="50" charset="-127"/>
              </a:endParaRPr>
            </a:p>
          </p:txBody>
        </p:sp>
        <p:sp>
          <p:nvSpPr>
            <p:cNvPr id="20" name="TextBox 19">
              <a:extLst>
                <a:ext uri="{FF2B5EF4-FFF2-40B4-BE49-F238E27FC236}">
                  <a16:creationId xmlns:a16="http://schemas.microsoft.com/office/drawing/2014/main" id="{E2517C15-4EBA-26C8-65B5-630FB8A5E3F3}"/>
                </a:ext>
              </a:extLst>
            </p:cNvPr>
            <p:cNvSpPr txBox="1"/>
            <p:nvPr/>
          </p:nvSpPr>
          <p:spPr>
            <a:xfrm>
              <a:off x="364156" y="1255940"/>
              <a:ext cx="3092182" cy="369332"/>
            </a:xfrm>
            <a:prstGeom prst="rect">
              <a:avLst/>
            </a:prstGeom>
            <a:noFill/>
          </p:spPr>
          <p:txBody>
            <a:bodyPr wrap="square" rtlCol="0">
              <a:spAutoFit/>
            </a:bodyPr>
            <a:lstStyle/>
            <a:p>
              <a:r>
                <a:rPr lang="en-US" altLang="ko-KR" sz="1800" dirty="0">
                  <a:latin typeface="맑은 고딕" panose="020B0503020000020004" pitchFamily="50" charset="-127"/>
                  <a:ea typeface="맑은 고딕" panose="020B0503020000020004" pitchFamily="50" charset="-127"/>
                </a:rPr>
                <a:t>Feature Engineering</a:t>
              </a:r>
              <a:endParaRPr lang="ko-KR" altLang="en-US" sz="1800" dirty="0">
                <a:latin typeface="맑은 고딕" panose="020B0503020000020004" pitchFamily="50" charset="-127"/>
                <a:ea typeface="맑은 고딕" panose="020B0503020000020004" pitchFamily="50" charset="-127"/>
              </a:endParaRPr>
            </a:p>
          </p:txBody>
        </p:sp>
      </p:grpSp>
      <p:grpSp>
        <p:nvGrpSpPr>
          <p:cNvPr id="26" name="그룹 25">
            <a:extLst>
              <a:ext uri="{FF2B5EF4-FFF2-40B4-BE49-F238E27FC236}">
                <a16:creationId xmlns:a16="http://schemas.microsoft.com/office/drawing/2014/main" id="{E2BCEB75-5C47-754C-A12E-32BA2B6C13D4}"/>
              </a:ext>
            </a:extLst>
          </p:cNvPr>
          <p:cNvGrpSpPr/>
          <p:nvPr/>
        </p:nvGrpSpPr>
        <p:grpSpPr>
          <a:xfrm>
            <a:off x="364156" y="3797040"/>
            <a:ext cx="7788976" cy="2164340"/>
            <a:chOff x="364156" y="3797040"/>
            <a:chExt cx="7788976" cy="2164340"/>
          </a:xfrm>
        </p:grpSpPr>
        <p:sp>
          <p:nvSpPr>
            <p:cNvPr id="15" name="직사각형 14">
              <a:extLst>
                <a:ext uri="{FF2B5EF4-FFF2-40B4-BE49-F238E27FC236}">
                  <a16:creationId xmlns:a16="http://schemas.microsoft.com/office/drawing/2014/main" id="{44F6A9BF-44EF-FEFD-454A-28B2A16720C3}"/>
                </a:ext>
              </a:extLst>
            </p:cNvPr>
            <p:cNvSpPr/>
            <p:nvPr/>
          </p:nvSpPr>
          <p:spPr>
            <a:xfrm>
              <a:off x="364156" y="3797040"/>
              <a:ext cx="7788976" cy="2164340"/>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5" name="사각형: 둥근 모서리 4">
              <a:extLst>
                <a:ext uri="{FF2B5EF4-FFF2-40B4-BE49-F238E27FC236}">
                  <a16:creationId xmlns:a16="http://schemas.microsoft.com/office/drawing/2014/main" id="{06CF3BAC-5921-086A-8055-B980A39BCA54}"/>
                </a:ext>
              </a:extLst>
            </p:cNvPr>
            <p:cNvSpPr/>
            <p:nvPr/>
          </p:nvSpPr>
          <p:spPr>
            <a:xfrm>
              <a:off x="609332" y="4292497"/>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Random Forest</a:t>
              </a:r>
              <a:endParaRPr lang="ko-KR" altLang="en-US" sz="1600" b="1" dirty="0">
                <a:latin typeface="맑은 고딕" panose="020B0503020000020004" pitchFamily="50" charset="-127"/>
              </a:endParaRPr>
            </a:p>
          </p:txBody>
        </p:sp>
        <p:sp>
          <p:nvSpPr>
            <p:cNvPr id="6" name="사각형: 둥근 모서리 5">
              <a:extLst>
                <a:ext uri="{FF2B5EF4-FFF2-40B4-BE49-F238E27FC236}">
                  <a16:creationId xmlns:a16="http://schemas.microsoft.com/office/drawing/2014/main" id="{02F181CF-14A7-9DC7-D37D-0ECEC4ECC19C}"/>
                </a:ext>
              </a:extLst>
            </p:cNvPr>
            <p:cNvSpPr/>
            <p:nvPr/>
          </p:nvSpPr>
          <p:spPr>
            <a:xfrm>
              <a:off x="3289032" y="4292497"/>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1D CNN</a:t>
              </a:r>
              <a:endParaRPr lang="ko-KR" altLang="en-US" sz="1600" b="1" dirty="0">
                <a:latin typeface="맑은 고딕" panose="020B0503020000020004" pitchFamily="50" charset="-127"/>
              </a:endParaRPr>
            </a:p>
          </p:txBody>
        </p:sp>
        <p:sp>
          <p:nvSpPr>
            <p:cNvPr id="7" name="사각형: 둥근 모서리 6">
              <a:extLst>
                <a:ext uri="{FF2B5EF4-FFF2-40B4-BE49-F238E27FC236}">
                  <a16:creationId xmlns:a16="http://schemas.microsoft.com/office/drawing/2014/main" id="{18D00CC1-0F1C-2EF1-7028-07E32E857454}"/>
                </a:ext>
              </a:extLst>
            </p:cNvPr>
            <p:cNvSpPr/>
            <p:nvPr/>
          </p:nvSpPr>
          <p:spPr>
            <a:xfrm>
              <a:off x="5968732" y="4292497"/>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GCN</a:t>
              </a:r>
              <a:endParaRPr lang="ko-KR" altLang="en-US" sz="1600" b="1" dirty="0">
                <a:latin typeface="맑은 고딕" panose="020B0503020000020004" pitchFamily="50" charset="-127"/>
              </a:endParaRPr>
            </a:p>
          </p:txBody>
        </p:sp>
        <p:sp>
          <p:nvSpPr>
            <p:cNvPr id="16" name="사각형: 둥근 모서리 15">
              <a:extLst>
                <a:ext uri="{FF2B5EF4-FFF2-40B4-BE49-F238E27FC236}">
                  <a16:creationId xmlns:a16="http://schemas.microsoft.com/office/drawing/2014/main" id="{DFF353EF-7C98-044C-7E4A-6E95CF1A31D8}"/>
                </a:ext>
              </a:extLst>
            </p:cNvPr>
            <p:cNvSpPr/>
            <p:nvPr/>
          </p:nvSpPr>
          <p:spPr>
            <a:xfrm>
              <a:off x="3289032" y="5110654"/>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LSTM</a:t>
              </a:r>
              <a:endParaRPr lang="ko-KR" altLang="en-US" sz="1600" b="1" dirty="0">
                <a:latin typeface="맑은 고딕" panose="020B0503020000020004" pitchFamily="50" charset="-127"/>
              </a:endParaRPr>
            </a:p>
          </p:txBody>
        </p:sp>
        <p:sp>
          <p:nvSpPr>
            <p:cNvPr id="17" name="사각형: 둥근 모서리 16">
              <a:extLst>
                <a:ext uri="{FF2B5EF4-FFF2-40B4-BE49-F238E27FC236}">
                  <a16:creationId xmlns:a16="http://schemas.microsoft.com/office/drawing/2014/main" id="{1F521F4E-B312-414B-AFBB-B8923D2264F5}"/>
                </a:ext>
              </a:extLst>
            </p:cNvPr>
            <p:cNvSpPr/>
            <p:nvPr/>
          </p:nvSpPr>
          <p:spPr>
            <a:xfrm>
              <a:off x="609332" y="5110654"/>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err="1">
                  <a:latin typeface="맑은 고딕" panose="020B0503020000020004" pitchFamily="50" charset="-127"/>
                </a:rPr>
                <a:t>XGBoost</a:t>
              </a:r>
              <a:endParaRPr lang="ko-KR" altLang="en-US" sz="1600" b="1" dirty="0">
                <a:latin typeface="맑은 고딕" panose="020B0503020000020004" pitchFamily="50" charset="-127"/>
              </a:endParaRPr>
            </a:p>
          </p:txBody>
        </p:sp>
        <p:sp>
          <p:nvSpPr>
            <p:cNvPr id="21" name="TextBox 20">
              <a:extLst>
                <a:ext uri="{FF2B5EF4-FFF2-40B4-BE49-F238E27FC236}">
                  <a16:creationId xmlns:a16="http://schemas.microsoft.com/office/drawing/2014/main" id="{E536962B-5EAB-4D07-25FF-663500A20855}"/>
                </a:ext>
              </a:extLst>
            </p:cNvPr>
            <p:cNvSpPr txBox="1"/>
            <p:nvPr/>
          </p:nvSpPr>
          <p:spPr>
            <a:xfrm>
              <a:off x="364156" y="3801856"/>
              <a:ext cx="1976788" cy="369332"/>
            </a:xfrm>
            <a:prstGeom prst="rect">
              <a:avLst/>
            </a:prstGeom>
            <a:noFill/>
          </p:spPr>
          <p:txBody>
            <a:bodyPr wrap="square" rtlCol="0">
              <a:spAutoFit/>
            </a:bodyPr>
            <a:lstStyle/>
            <a:p>
              <a:r>
                <a:rPr lang="en-US" altLang="ko-KR" sz="1800" dirty="0">
                  <a:latin typeface="맑은 고딕" panose="020B0503020000020004" pitchFamily="50" charset="-127"/>
                  <a:ea typeface="맑은 고딕" panose="020B0503020000020004" pitchFamily="50" charset="-127"/>
                </a:rPr>
                <a:t>Model</a:t>
              </a:r>
              <a:endParaRPr lang="ko-KR" altLang="en-US" sz="1800" dirty="0">
                <a:latin typeface="맑은 고딕" panose="020B0503020000020004" pitchFamily="50" charset="-127"/>
                <a:ea typeface="맑은 고딕" panose="020B0503020000020004" pitchFamily="50" charset="-127"/>
              </a:endParaRPr>
            </a:p>
          </p:txBody>
        </p:sp>
      </p:grpSp>
      <p:sp>
        <p:nvSpPr>
          <p:cNvPr id="22" name="화살표: U자형 21">
            <a:extLst>
              <a:ext uri="{FF2B5EF4-FFF2-40B4-BE49-F238E27FC236}">
                <a16:creationId xmlns:a16="http://schemas.microsoft.com/office/drawing/2014/main" id="{BBFDAF70-1E39-65E0-AF7C-55EA197189A8}"/>
              </a:ext>
            </a:extLst>
          </p:cNvPr>
          <p:cNvSpPr/>
          <p:nvPr/>
        </p:nvSpPr>
        <p:spPr>
          <a:xfrm rot="5400000">
            <a:off x="7950199" y="3363590"/>
            <a:ext cx="1435100" cy="993143"/>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맑은 고딕" panose="020B0503020000020004" pitchFamily="50" charset="-127"/>
            </a:endParaRPr>
          </a:p>
        </p:txBody>
      </p:sp>
      <p:sp>
        <p:nvSpPr>
          <p:cNvPr id="23" name="직사각형 22">
            <a:extLst>
              <a:ext uri="{FF2B5EF4-FFF2-40B4-BE49-F238E27FC236}">
                <a16:creationId xmlns:a16="http://schemas.microsoft.com/office/drawing/2014/main" id="{BFA17A35-ED86-0B9C-F1BA-24429A34A6F5}"/>
              </a:ext>
            </a:extLst>
          </p:cNvPr>
          <p:cNvSpPr/>
          <p:nvPr/>
        </p:nvSpPr>
        <p:spPr>
          <a:xfrm>
            <a:off x="9369425" y="3429000"/>
            <a:ext cx="1946275" cy="7421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ScaffoldSplitter</a:t>
            </a:r>
            <a:endParaRPr lang="ko-KR" altLang="en-US" sz="1800" b="1" dirty="0">
              <a:latin typeface="맑은 고딕" panose="020B0503020000020004" pitchFamily="50" charset="-127"/>
            </a:endParaRPr>
          </a:p>
        </p:txBody>
      </p:sp>
      <p:sp>
        <p:nvSpPr>
          <p:cNvPr id="18" name="곱하기 기호 17">
            <a:extLst>
              <a:ext uri="{FF2B5EF4-FFF2-40B4-BE49-F238E27FC236}">
                <a16:creationId xmlns:a16="http://schemas.microsoft.com/office/drawing/2014/main" id="{960B7115-BD96-A07C-7F30-C30D9735A9EA}"/>
              </a:ext>
            </a:extLst>
          </p:cNvPr>
          <p:cNvSpPr/>
          <p:nvPr/>
        </p:nvSpPr>
        <p:spPr>
          <a:xfrm>
            <a:off x="338890" y="4857785"/>
            <a:ext cx="2286000" cy="1079537"/>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19" name="곱하기 기호 18">
            <a:extLst>
              <a:ext uri="{FF2B5EF4-FFF2-40B4-BE49-F238E27FC236}">
                <a16:creationId xmlns:a16="http://schemas.microsoft.com/office/drawing/2014/main" id="{7EB782B2-0ACC-4A46-903B-99F41E81D02D}"/>
              </a:ext>
            </a:extLst>
          </p:cNvPr>
          <p:cNvSpPr/>
          <p:nvPr/>
        </p:nvSpPr>
        <p:spPr>
          <a:xfrm>
            <a:off x="3054082" y="4857785"/>
            <a:ext cx="2286000" cy="1079537"/>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pic>
        <p:nvPicPr>
          <p:cNvPr id="27" name="Picture 2" descr="Featurizers — deepchem 2.7.2.dev documentation">
            <a:extLst>
              <a:ext uri="{FF2B5EF4-FFF2-40B4-BE49-F238E27FC236}">
                <a16:creationId xmlns:a16="http://schemas.microsoft.com/office/drawing/2014/main" id="{8F9BCBC1-6AFF-2904-8CB8-6BDCBF94C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2257" y="1324862"/>
            <a:ext cx="2924175"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59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dirty="0">
                <a:solidFill>
                  <a:srgbClr val="024B80"/>
                </a:solidFill>
                <a:latin typeface="맑은 고딕" panose="020B0503020000020004" pitchFamily="50" charset="-127"/>
                <a:ea typeface="맑은 고딕" panose="020B0503020000020004" pitchFamily="50" charset="-127"/>
                <a:cs typeface="Calibri"/>
                <a:sym typeface="Calibri"/>
              </a:rPr>
              <a:t>Feature</a:t>
            </a:r>
            <a:r>
              <a:rPr lang="ko-KR" altLang="en-US" sz="3000" b="1"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engineering</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grpSp>
        <p:nvGrpSpPr>
          <p:cNvPr id="2" name="그룹 1">
            <a:extLst>
              <a:ext uri="{FF2B5EF4-FFF2-40B4-BE49-F238E27FC236}">
                <a16:creationId xmlns:a16="http://schemas.microsoft.com/office/drawing/2014/main" id="{D0F78A96-CEEA-C3A0-4B76-08312796EA4A}"/>
              </a:ext>
            </a:extLst>
          </p:cNvPr>
          <p:cNvGrpSpPr/>
          <p:nvPr/>
        </p:nvGrpSpPr>
        <p:grpSpPr>
          <a:xfrm>
            <a:off x="2201440" y="2298618"/>
            <a:ext cx="7788976" cy="2795210"/>
            <a:chOff x="364156" y="1255940"/>
            <a:chExt cx="7788976" cy="2541100"/>
          </a:xfrm>
        </p:grpSpPr>
        <p:sp>
          <p:nvSpPr>
            <p:cNvPr id="3" name="직사각형 2">
              <a:extLst>
                <a:ext uri="{FF2B5EF4-FFF2-40B4-BE49-F238E27FC236}">
                  <a16:creationId xmlns:a16="http://schemas.microsoft.com/office/drawing/2014/main" id="{8683BB84-3310-E071-6B44-9A23C183F393}"/>
                </a:ext>
              </a:extLst>
            </p:cNvPr>
            <p:cNvSpPr/>
            <p:nvPr/>
          </p:nvSpPr>
          <p:spPr>
            <a:xfrm>
              <a:off x="364156" y="1262380"/>
              <a:ext cx="7788976" cy="2534660"/>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4" name="사각형: 둥근 모서리 3">
              <a:extLst>
                <a:ext uri="{FF2B5EF4-FFF2-40B4-BE49-F238E27FC236}">
                  <a16:creationId xmlns:a16="http://schemas.microsoft.com/office/drawing/2014/main" id="{5F78A598-326F-469E-6254-BB3A4430DFE4}"/>
                </a:ext>
              </a:extLst>
            </p:cNvPr>
            <p:cNvSpPr/>
            <p:nvPr/>
          </p:nvSpPr>
          <p:spPr>
            <a:xfrm>
              <a:off x="609332" y="1910080"/>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0D Descriptor </a:t>
              </a:r>
              <a:endParaRPr lang="ko-KR" altLang="en-US" sz="1600" b="1" dirty="0">
                <a:latin typeface="맑은 고딕" panose="020B0503020000020004" pitchFamily="50" charset="-127"/>
              </a:endParaRPr>
            </a:p>
          </p:txBody>
        </p:sp>
        <p:sp>
          <p:nvSpPr>
            <p:cNvPr id="5" name="사각형: 둥근 모서리 4">
              <a:extLst>
                <a:ext uri="{FF2B5EF4-FFF2-40B4-BE49-F238E27FC236}">
                  <a16:creationId xmlns:a16="http://schemas.microsoft.com/office/drawing/2014/main" id="{69BDCD21-E062-8452-323D-19F93D939B76}"/>
                </a:ext>
              </a:extLst>
            </p:cNvPr>
            <p:cNvSpPr/>
            <p:nvPr/>
          </p:nvSpPr>
          <p:spPr>
            <a:xfrm>
              <a:off x="3289032" y="1910080"/>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1D Descriptor </a:t>
              </a:r>
              <a:endParaRPr lang="ko-KR" altLang="en-US" sz="1600" b="1" dirty="0">
                <a:latin typeface="맑은 고딕" panose="020B0503020000020004" pitchFamily="50" charset="-127"/>
              </a:endParaRPr>
            </a:p>
          </p:txBody>
        </p:sp>
        <p:sp>
          <p:nvSpPr>
            <p:cNvPr id="6" name="사각형: 둥근 모서리 5">
              <a:extLst>
                <a:ext uri="{FF2B5EF4-FFF2-40B4-BE49-F238E27FC236}">
                  <a16:creationId xmlns:a16="http://schemas.microsoft.com/office/drawing/2014/main" id="{9ED713BA-E1A5-618B-9239-7B2C95027C72}"/>
                </a:ext>
              </a:extLst>
            </p:cNvPr>
            <p:cNvSpPr/>
            <p:nvPr/>
          </p:nvSpPr>
          <p:spPr>
            <a:xfrm>
              <a:off x="5968732" y="1910080"/>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2D Descriptor </a:t>
              </a:r>
              <a:endParaRPr lang="ko-KR" altLang="en-US" sz="1600" b="1" dirty="0">
                <a:latin typeface="맑은 고딕" panose="020B0503020000020004" pitchFamily="50" charset="-127"/>
              </a:endParaRPr>
            </a:p>
          </p:txBody>
        </p:sp>
        <p:sp>
          <p:nvSpPr>
            <p:cNvPr id="7" name="사각형: 둥근 모서리 6">
              <a:extLst>
                <a:ext uri="{FF2B5EF4-FFF2-40B4-BE49-F238E27FC236}">
                  <a16:creationId xmlns:a16="http://schemas.microsoft.com/office/drawing/2014/main" id="{1240843C-F9AC-9E39-5A74-4464859E51FC}"/>
                </a:ext>
              </a:extLst>
            </p:cNvPr>
            <p:cNvSpPr/>
            <p:nvPr/>
          </p:nvSpPr>
          <p:spPr>
            <a:xfrm>
              <a:off x="609332" y="2655570"/>
              <a:ext cx="1816100" cy="4152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err="1">
                  <a:latin typeface="맑은 고딕" panose="020B0503020000020004" pitchFamily="50" charset="-127"/>
                </a:rPr>
                <a:t>RDKit</a:t>
              </a:r>
              <a:r>
                <a:rPr lang="en-US" altLang="ko-KR" dirty="0">
                  <a:latin typeface="맑은 고딕" panose="020B0503020000020004" pitchFamily="50" charset="-127"/>
                </a:rPr>
                <a:t> Descriptor</a:t>
              </a:r>
            </a:p>
          </p:txBody>
        </p:sp>
        <p:sp>
          <p:nvSpPr>
            <p:cNvPr id="8" name="사각형: 둥근 모서리 7">
              <a:extLst>
                <a:ext uri="{FF2B5EF4-FFF2-40B4-BE49-F238E27FC236}">
                  <a16:creationId xmlns:a16="http://schemas.microsoft.com/office/drawing/2014/main" id="{2CA5E707-30B0-BABC-4283-88BB4CF52255}"/>
                </a:ext>
              </a:extLst>
            </p:cNvPr>
            <p:cNvSpPr/>
            <p:nvPr/>
          </p:nvSpPr>
          <p:spPr>
            <a:xfrm>
              <a:off x="5968732" y="2655568"/>
              <a:ext cx="1816100" cy="415289"/>
            </a:xfrm>
            <a:prstGeom prst="roundRect">
              <a:avLst/>
            </a:prstGeom>
            <a:solidFill>
              <a:schemeClr val="accent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err="1">
                  <a:latin typeface="맑은 고딕" panose="020B0503020000020004" pitchFamily="50" charset="-127"/>
                </a:rPr>
                <a:t>ConvMol</a:t>
              </a:r>
              <a:r>
                <a:rPr lang="en-US" altLang="ko-KR" dirty="0">
                  <a:latin typeface="맑은 고딕" panose="020B0503020000020004" pitchFamily="50" charset="-127"/>
                </a:rPr>
                <a:t> </a:t>
              </a:r>
              <a:r>
                <a:rPr lang="en-US" altLang="ko-KR" dirty="0" err="1">
                  <a:latin typeface="맑은 고딕" panose="020B0503020000020004" pitchFamily="50" charset="-127"/>
                </a:rPr>
                <a:t>Featurizer</a:t>
              </a:r>
              <a:endParaRPr lang="ko-KR" altLang="en-US" dirty="0">
                <a:latin typeface="맑은 고딕" panose="020B0503020000020004" pitchFamily="50" charset="-127"/>
              </a:endParaRPr>
            </a:p>
          </p:txBody>
        </p:sp>
        <p:sp>
          <p:nvSpPr>
            <p:cNvPr id="9" name="사각형: 둥근 모서리 8">
              <a:extLst>
                <a:ext uri="{FF2B5EF4-FFF2-40B4-BE49-F238E27FC236}">
                  <a16:creationId xmlns:a16="http://schemas.microsoft.com/office/drawing/2014/main" id="{093074B7-16B3-6D11-3341-0E21BFDC65DE}"/>
                </a:ext>
              </a:extLst>
            </p:cNvPr>
            <p:cNvSpPr/>
            <p:nvPr/>
          </p:nvSpPr>
          <p:spPr>
            <a:xfrm>
              <a:off x="3289032" y="2655569"/>
              <a:ext cx="1816100" cy="4152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latin typeface="맑은 고딕" panose="020B0503020000020004" pitchFamily="50" charset="-127"/>
                </a:rPr>
                <a:t>ECFP Fingerprint</a:t>
              </a:r>
            </a:p>
          </p:txBody>
        </p:sp>
        <p:sp>
          <p:nvSpPr>
            <p:cNvPr id="10" name="사각형: 둥근 모서리 9">
              <a:extLst>
                <a:ext uri="{FF2B5EF4-FFF2-40B4-BE49-F238E27FC236}">
                  <a16:creationId xmlns:a16="http://schemas.microsoft.com/office/drawing/2014/main" id="{29769ED2-8FE5-EF66-3A80-2938BC55FB7C}"/>
                </a:ext>
              </a:extLst>
            </p:cNvPr>
            <p:cNvSpPr/>
            <p:nvPr/>
          </p:nvSpPr>
          <p:spPr>
            <a:xfrm>
              <a:off x="3289032" y="3195612"/>
              <a:ext cx="1816100" cy="4152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latin typeface="맑은 고딕" panose="020B0503020000020004" pitchFamily="50" charset="-127"/>
                </a:rPr>
                <a:t>Mol2Vec Fingerprint</a:t>
              </a:r>
              <a:endParaRPr lang="ko-KR" altLang="en-US" dirty="0">
                <a:latin typeface="맑은 고딕" panose="020B0503020000020004" pitchFamily="50" charset="-127"/>
              </a:endParaRPr>
            </a:p>
          </p:txBody>
        </p:sp>
        <p:sp>
          <p:nvSpPr>
            <p:cNvPr id="11" name="TextBox 10">
              <a:extLst>
                <a:ext uri="{FF2B5EF4-FFF2-40B4-BE49-F238E27FC236}">
                  <a16:creationId xmlns:a16="http://schemas.microsoft.com/office/drawing/2014/main" id="{3E16BC3D-D54E-1593-C7D7-C230ABEFD3B4}"/>
                </a:ext>
              </a:extLst>
            </p:cNvPr>
            <p:cNvSpPr txBox="1"/>
            <p:nvPr/>
          </p:nvSpPr>
          <p:spPr>
            <a:xfrm>
              <a:off x="364156" y="1255940"/>
              <a:ext cx="3092182" cy="335756"/>
            </a:xfrm>
            <a:prstGeom prst="rect">
              <a:avLst/>
            </a:prstGeom>
            <a:noFill/>
          </p:spPr>
          <p:txBody>
            <a:bodyPr wrap="square" rtlCol="0">
              <a:spAutoFit/>
            </a:bodyPr>
            <a:lstStyle/>
            <a:p>
              <a:r>
                <a:rPr lang="en-US" altLang="ko-KR" sz="1800" dirty="0">
                  <a:latin typeface="맑은 고딕" panose="020B0503020000020004" pitchFamily="50" charset="-127"/>
                  <a:ea typeface="맑은 고딕" panose="020B0503020000020004" pitchFamily="50" charset="-127"/>
                </a:rPr>
                <a:t>Feature Engineering</a:t>
              </a:r>
              <a:endParaRPr lang="ko-KR" altLang="en-US" sz="1800" dirty="0">
                <a:latin typeface="맑은 고딕" panose="020B0503020000020004" pitchFamily="50" charset="-127"/>
                <a:ea typeface="맑은 고딕" panose="020B0503020000020004" pitchFamily="50" charset="-127"/>
              </a:endParaRPr>
            </a:p>
          </p:txBody>
        </p:sp>
      </p:grpSp>
      <p:sp>
        <p:nvSpPr>
          <p:cNvPr id="12" name="사각형: 둥근 모서리 11">
            <a:extLst>
              <a:ext uri="{FF2B5EF4-FFF2-40B4-BE49-F238E27FC236}">
                <a16:creationId xmlns:a16="http://schemas.microsoft.com/office/drawing/2014/main" id="{BB9DB62A-4DDD-CB2C-70F7-32B21AEBBEAB}"/>
              </a:ext>
            </a:extLst>
          </p:cNvPr>
          <p:cNvSpPr/>
          <p:nvPr/>
        </p:nvSpPr>
        <p:spPr>
          <a:xfrm>
            <a:off x="2201440" y="5654231"/>
            <a:ext cx="1816100" cy="4568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ko-KR" altLang="en-US" dirty="0">
                <a:latin typeface="맑은 고딕" panose="020B0503020000020004" pitchFamily="50" charset="-127"/>
              </a:rPr>
              <a:t>데이터프레임</a:t>
            </a:r>
            <a:r>
              <a:rPr lang="en-US" altLang="ko-KR" dirty="0">
                <a:latin typeface="맑은 고딕" panose="020B0503020000020004" pitchFamily="50" charset="-127"/>
              </a:rPr>
              <a:t> </a:t>
            </a:r>
            <a:r>
              <a:rPr lang="ko-KR" altLang="en-US" dirty="0">
                <a:latin typeface="맑은 고딕" panose="020B0503020000020004" pitchFamily="50" charset="-127"/>
              </a:rPr>
              <a:t>반환</a:t>
            </a:r>
          </a:p>
        </p:txBody>
      </p:sp>
      <p:sp>
        <p:nvSpPr>
          <p:cNvPr id="13" name="사각형: 둥근 모서리 12">
            <a:extLst>
              <a:ext uri="{FF2B5EF4-FFF2-40B4-BE49-F238E27FC236}">
                <a16:creationId xmlns:a16="http://schemas.microsoft.com/office/drawing/2014/main" id="{26826469-CE6A-1FCB-1C29-4A3CDC542571}"/>
              </a:ext>
            </a:extLst>
          </p:cNvPr>
          <p:cNvSpPr/>
          <p:nvPr/>
        </p:nvSpPr>
        <p:spPr>
          <a:xfrm>
            <a:off x="4279828" y="5657650"/>
            <a:ext cx="1816100" cy="456818"/>
          </a:xfrm>
          <a:prstGeom prst="roundRect">
            <a:avLst/>
          </a:prstGeom>
          <a:solidFill>
            <a:schemeClr val="accent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ko-KR" altLang="en-US" dirty="0">
                <a:latin typeface="맑은 고딕" panose="020B0503020000020004" pitchFamily="50" charset="-127"/>
              </a:rPr>
              <a:t>데이터 셋 반환</a:t>
            </a:r>
          </a:p>
        </p:txBody>
      </p:sp>
    </p:spTree>
    <p:extLst>
      <p:ext uri="{BB962C8B-B14F-4D97-AF65-F5344CB8AC3E}">
        <p14:creationId xmlns:p14="http://schemas.microsoft.com/office/powerpoint/2010/main" val="3684176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dirty="0">
                <a:solidFill>
                  <a:srgbClr val="024B80"/>
                </a:solidFill>
                <a:latin typeface="맑은 고딕" panose="020B0503020000020004" pitchFamily="50" charset="-127"/>
                <a:ea typeface="맑은 고딕" panose="020B0503020000020004" pitchFamily="50" charset="-127"/>
                <a:cs typeface="Calibri"/>
                <a:sym typeface="Calibri"/>
              </a:rPr>
              <a:t>Feature</a:t>
            </a:r>
            <a:r>
              <a:rPr lang="ko-KR" altLang="en-US" sz="3000" b="1"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engineering</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pic>
        <p:nvPicPr>
          <p:cNvPr id="15" name="그림 14">
            <a:extLst>
              <a:ext uri="{FF2B5EF4-FFF2-40B4-BE49-F238E27FC236}">
                <a16:creationId xmlns:a16="http://schemas.microsoft.com/office/drawing/2014/main" id="{3020927D-C3C6-BD0E-4FD0-B8349A558516}"/>
              </a:ext>
            </a:extLst>
          </p:cNvPr>
          <p:cNvPicPr>
            <a:picLocks noChangeAspect="1"/>
          </p:cNvPicPr>
          <p:nvPr/>
        </p:nvPicPr>
        <p:blipFill rotWithShape="1">
          <a:blip r:embed="rId4"/>
          <a:srcRect l="42538" t="33318" r="45765" b="52148"/>
          <a:stretch/>
        </p:blipFill>
        <p:spPr>
          <a:xfrm>
            <a:off x="364155" y="1693193"/>
            <a:ext cx="6554023" cy="2290006"/>
          </a:xfrm>
          <a:prstGeom prst="rect">
            <a:avLst/>
          </a:prstGeom>
        </p:spPr>
      </p:pic>
      <p:pic>
        <p:nvPicPr>
          <p:cNvPr id="17" name="그림 16">
            <a:extLst>
              <a:ext uri="{FF2B5EF4-FFF2-40B4-BE49-F238E27FC236}">
                <a16:creationId xmlns:a16="http://schemas.microsoft.com/office/drawing/2014/main" id="{2F5DA223-F8D4-ED6B-23AE-26621341313B}"/>
              </a:ext>
            </a:extLst>
          </p:cNvPr>
          <p:cNvPicPr>
            <a:picLocks noChangeAspect="1"/>
          </p:cNvPicPr>
          <p:nvPr/>
        </p:nvPicPr>
        <p:blipFill rotWithShape="1">
          <a:blip r:embed="rId5"/>
          <a:srcRect l="42508" t="34695" r="47827" b="50943"/>
          <a:stretch/>
        </p:blipFill>
        <p:spPr>
          <a:xfrm>
            <a:off x="364155" y="4050844"/>
            <a:ext cx="5956300" cy="2489351"/>
          </a:xfrm>
          <a:prstGeom prst="rect">
            <a:avLst/>
          </a:prstGeom>
        </p:spPr>
      </p:pic>
      <p:pic>
        <p:nvPicPr>
          <p:cNvPr id="19" name="그림 18">
            <a:extLst>
              <a:ext uri="{FF2B5EF4-FFF2-40B4-BE49-F238E27FC236}">
                <a16:creationId xmlns:a16="http://schemas.microsoft.com/office/drawing/2014/main" id="{021F2B83-F35A-5AD4-AC0F-8D641D2DAF6F}"/>
              </a:ext>
            </a:extLst>
          </p:cNvPr>
          <p:cNvPicPr>
            <a:picLocks noChangeAspect="1"/>
          </p:cNvPicPr>
          <p:nvPr/>
        </p:nvPicPr>
        <p:blipFill rotWithShape="1">
          <a:blip r:embed="rId6"/>
          <a:srcRect l="42617" t="26297" r="49218" b="58290"/>
          <a:stretch/>
        </p:blipFill>
        <p:spPr>
          <a:xfrm>
            <a:off x="7253042" y="1693193"/>
            <a:ext cx="4574803" cy="2428538"/>
          </a:xfrm>
          <a:prstGeom prst="rect">
            <a:avLst/>
          </a:prstGeom>
        </p:spPr>
      </p:pic>
      <p:sp>
        <p:nvSpPr>
          <p:cNvPr id="20" name="TextBox 19">
            <a:extLst>
              <a:ext uri="{FF2B5EF4-FFF2-40B4-BE49-F238E27FC236}">
                <a16:creationId xmlns:a16="http://schemas.microsoft.com/office/drawing/2014/main" id="{B2B9D920-E68E-E822-2283-F1EECEAD8928}"/>
              </a:ext>
            </a:extLst>
          </p:cNvPr>
          <p:cNvSpPr txBox="1"/>
          <p:nvPr/>
        </p:nvSpPr>
        <p:spPr>
          <a:xfrm>
            <a:off x="6642100" y="4533900"/>
            <a:ext cx="4775200" cy="1600438"/>
          </a:xfrm>
          <a:prstGeom prst="rect">
            <a:avLst/>
          </a:prstGeom>
          <a:noFill/>
        </p:spPr>
        <p:txBody>
          <a:bodyPr wrap="square" rtlCol="0">
            <a:spAutoFit/>
          </a:bodyPr>
          <a:lstStyle/>
          <a:p>
            <a:r>
              <a:rPr lang="en-US" altLang="ko-KR" dirty="0" err="1">
                <a:latin typeface="+mj-ea"/>
                <a:ea typeface="+mj-ea"/>
              </a:rPr>
              <a:t>Rdkit</a:t>
            </a:r>
            <a:r>
              <a:rPr lang="en-US" altLang="ko-KR" dirty="0">
                <a:latin typeface="+mj-ea"/>
                <a:ea typeface="+mj-ea"/>
              </a:rPr>
              <a:t> Descriptor</a:t>
            </a:r>
            <a:r>
              <a:rPr lang="ko-KR" altLang="en-US" dirty="0">
                <a:latin typeface="+mj-ea"/>
                <a:ea typeface="+mj-ea"/>
              </a:rPr>
              <a:t>는 길어서 생략</a:t>
            </a:r>
            <a:r>
              <a:rPr lang="en-US" altLang="ko-KR" dirty="0">
                <a:latin typeface="+mj-ea"/>
                <a:ea typeface="+mj-ea"/>
              </a:rPr>
              <a:t>.</a:t>
            </a:r>
          </a:p>
          <a:p>
            <a:endParaRPr lang="en-US" altLang="ko-KR" dirty="0">
              <a:latin typeface="+mj-ea"/>
              <a:ea typeface="+mj-ea"/>
            </a:endParaRPr>
          </a:p>
          <a:p>
            <a:r>
              <a:rPr lang="en-US" altLang="ko-KR" dirty="0">
                <a:latin typeface="+mj-ea"/>
                <a:ea typeface="+mj-ea"/>
              </a:rPr>
              <a:t>- </a:t>
            </a:r>
            <a:r>
              <a:rPr lang="en-US" altLang="ko-KR" dirty="0" err="1">
                <a:latin typeface="+mj-ea"/>
                <a:ea typeface="+mj-ea"/>
              </a:rPr>
              <a:t>Rdkit</a:t>
            </a:r>
            <a:r>
              <a:rPr lang="en-US" altLang="ko-KR" dirty="0">
                <a:latin typeface="+mj-ea"/>
                <a:ea typeface="+mj-ea"/>
              </a:rPr>
              <a:t> Descriptor</a:t>
            </a:r>
            <a:r>
              <a:rPr lang="ko-KR" altLang="en-US" dirty="0">
                <a:latin typeface="+mj-ea"/>
                <a:ea typeface="+mj-ea"/>
              </a:rPr>
              <a:t>는 분자 수준의 특성을 첨가하는 것이기에 수동적으로 확인하면서 추가</a:t>
            </a:r>
            <a:r>
              <a:rPr lang="en-US" altLang="ko-KR" dirty="0">
                <a:latin typeface="+mj-ea"/>
                <a:ea typeface="+mj-ea"/>
              </a:rPr>
              <a:t>. </a:t>
            </a:r>
            <a:r>
              <a:rPr lang="ko-KR" altLang="en-US" dirty="0">
                <a:latin typeface="+mj-ea"/>
                <a:ea typeface="+mj-ea"/>
              </a:rPr>
              <a:t>중복 </a:t>
            </a:r>
            <a:r>
              <a:rPr lang="ko-KR" altLang="en-US" dirty="0" err="1">
                <a:latin typeface="+mj-ea"/>
                <a:ea typeface="+mj-ea"/>
              </a:rPr>
              <a:t>피처같은</a:t>
            </a:r>
            <a:r>
              <a:rPr lang="ko-KR" altLang="en-US" dirty="0">
                <a:latin typeface="+mj-ea"/>
                <a:ea typeface="+mj-ea"/>
              </a:rPr>
              <a:t> 것은 함수 내에 </a:t>
            </a:r>
            <a:r>
              <a:rPr lang="ko-KR" altLang="en-US" dirty="0" err="1">
                <a:latin typeface="+mj-ea"/>
                <a:ea typeface="+mj-ea"/>
              </a:rPr>
              <a:t>전처리</a:t>
            </a:r>
            <a:r>
              <a:rPr lang="ko-KR" altLang="en-US" dirty="0">
                <a:latin typeface="+mj-ea"/>
                <a:ea typeface="+mj-ea"/>
              </a:rPr>
              <a:t> 과정 삽입</a:t>
            </a:r>
            <a:r>
              <a:rPr lang="en-US" altLang="ko-KR" dirty="0">
                <a:latin typeface="+mj-ea"/>
                <a:ea typeface="+mj-ea"/>
              </a:rPr>
              <a:t>.</a:t>
            </a:r>
          </a:p>
          <a:p>
            <a:endParaRPr lang="en-US" altLang="ko-KR" dirty="0">
              <a:latin typeface="+mj-ea"/>
              <a:ea typeface="+mj-ea"/>
            </a:endParaRPr>
          </a:p>
          <a:p>
            <a:r>
              <a:rPr lang="en-US" altLang="ko-KR" dirty="0">
                <a:latin typeface="+mj-ea"/>
                <a:ea typeface="+mj-ea"/>
              </a:rPr>
              <a:t>- </a:t>
            </a:r>
            <a:r>
              <a:rPr lang="ko-KR" altLang="en-US" dirty="0">
                <a:latin typeface="+mj-ea"/>
                <a:ea typeface="+mj-ea"/>
              </a:rPr>
              <a:t>이후 사용된 피처는 따로 저장</a:t>
            </a:r>
            <a:r>
              <a:rPr lang="en-US" altLang="ko-KR" dirty="0">
                <a:latin typeface="+mj-ea"/>
                <a:ea typeface="+mj-ea"/>
              </a:rPr>
              <a:t>(TEST</a:t>
            </a:r>
            <a:r>
              <a:rPr lang="ko-KR" altLang="en-US" dirty="0">
                <a:latin typeface="+mj-ea"/>
                <a:ea typeface="+mj-ea"/>
              </a:rPr>
              <a:t>용</a:t>
            </a:r>
            <a:r>
              <a:rPr lang="en-US" altLang="ko-KR" dirty="0">
                <a:latin typeface="+mj-ea"/>
                <a:ea typeface="+mj-ea"/>
              </a:rPr>
              <a:t>)</a:t>
            </a:r>
          </a:p>
        </p:txBody>
      </p:sp>
    </p:spTree>
    <p:extLst>
      <p:ext uri="{BB962C8B-B14F-4D97-AF65-F5344CB8AC3E}">
        <p14:creationId xmlns:p14="http://schemas.microsoft.com/office/powerpoint/2010/main" val="4035191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데이터셋 분리</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15" name="TextBox 14">
            <a:extLst>
              <a:ext uri="{FF2B5EF4-FFF2-40B4-BE49-F238E27FC236}">
                <a16:creationId xmlns:a16="http://schemas.microsoft.com/office/drawing/2014/main" id="{CC8240A5-F7D6-C938-439B-73D8285D80D5}"/>
              </a:ext>
            </a:extLst>
          </p:cNvPr>
          <p:cNvSpPr txBox="1"/>
          <p:nvPr/>
        </p:nvSpPr>
        <p:spPr>
          <a:xfrm>
            <a:off x="402255" y="1872574"/>
            <a:ext cx="6692900" cy="1231106"/>
          </a:xfrm>
          <a:prstGeom prst="rect">
            <a:avLst/>
          </a:prstGeom>
          <a:noFill/>
        </p:spPr>
        <p:txBody>
          <a:bodyPr wrap="square" rtlCol="0">
            <a:spAutoFit/>
          </a:bodyPr>
          <a:lstStyle/>
          <a:p>
            <a:r>
              <a:rPr lang="en-US" altLang="ko-KR" sz="2000" b="1" dirty="0">
                <a:latin typeface="+mn-ea"/>
                <a:ea typeface="+mn-ea"/>
              </a:rPr>
              <a:t>3. </a:t>
            </a:r>
            <a:r>
              <a:rPr lang="en-US" altLang="ko-KR" sz="2000" b="1" dirty="0" err="1">
                <a:latin typeface="+mn-ea"/>
                <a:ea typeface="+mn-ea"/>
              </a:rPr>
              <a:t>ScaffoldSplitter</a:t>
            </a:r>
            <a:r>
              <a:rPr lang="ko-KR" altLang="en-US" sz="2000" b="1" dirty="0">
                <a:latin typeface="+mn-ea"/>
                <a:ea typeface="+mn-ea"/>
              </a:rPr>
              <a:t> </a:t>
            </a:r>
            <a:endParaRPr lang="en-US" altLang="ko-KR" sz="2000" b="1" dirty="0">
              <a:latin typeface="+mn-ea"/>
              <a:ea typeface="+mn-ea"/>
            </a:endParaRPr>
          </a:p>
          <a:p>
            <a:endParaRPr lang="en-US" altLang="ko-KR" sz="1800" dirty="0">
              <a:latin typeface="+mn-ea"/>
              <a:ea typeface="+mn-ea"/>
            </a:endParaRPr>
          </a:p>
          <a:p>
            <a:r>
              <a:rPr lang="en-US" altLang="ko-KR" sz="1800" dirty="0">
                <a:latin typeface="+mn-ea"/>
                <a:ea typeface="+mn-ea"/>
              </a:rPr>
              <a:t>- </a:t>
            </a:r>
            <a:r>
              <a:rPr lang="ko-KR" altLang="en-US" sz="1800" dirty="0">
                <a:latin typeface="+mn-ea"/>
                <a:ea typeface="+mn-ea"/>
              </a:rPr>
              <a:t>분자 유사도를 바탕으로 훈련 </a:t>
            </a:r>
            <a:r>
              <a:rPr lang="en-US" altLang="ko-KR" sz="1800" dirty="0">
                <a:latin typeface="+mn-ea"/>
                <a:ea typeface="+mn-ea"/>
              </a:rPr>
              <a:t>/ </a:t>
            </a:r>
            <a:r>
              <a:rPr lang="ko-KR" altLang="en-US" sz="1800" dirty="0">
                <a:latin typeface="+mn-ea"/>
                <a:ea typeface="+mn-ea"/>
              </a:rPr>
              <a:t>검증 데이터를 고르게 분배</a:t>
            </a:r>
            <a:endParaRPr lang="en-US" altLang="ko-KR" sz="1800" dirty="0">
              <a:latin typeface="+mn-ea"/>
              <a:ea typeface="+mn-ea"/>
            </a:endParaRPr>
          </a:p>
          <a:p>
            <a:r>
              <a:rPr lang="en-US" altLang="ko-KR" sz="1800" dirty="0">
                <a:latin typeface="+mn-ea"/>
                <a:ea typeface="+mn-ea"/>
              </a:rPr>
              <a:t>- </a:t>
            </a:r>
            <a:r>
              <a:rPr lang="ko-KR" altLang="en-US" sz="1800" b="1" dirty="0">
                <a:latin typeface="+mn-ea"/>
                <a:ea typeface="+mn-ea"/>
              </a:rPr>
              <a:t>양끝</a:t>
            </a:r>
            <a:r>
              <a:rPr lang="ko-KR" altLang="en-US" sz="1800" dirty="0">
                <a:latin typeface="+mn-ea"/>
                <a:ea typeface="+mn-ea"/>
              </a:rPr>
              <a:t>에 결과가 너무 </a:t>
            </a:r>
            <a:r>
              <a:rPr lang="ko-KR" altLang="en-US" sz="1800" dirty="0" err="1">
                <a:latin typeface="+mn-ea"/>
                <a:ea typeface="+mn-ea"/>
              </a:rPr>
              <a:t>몰려있다</a:t>
            </a:r>
            <a:r>
              <a:rPr lang="en-US" altLang="ko-KR" sz="1800" dirty="0">
                <a:latin typeface="+mn-ea"/>
                <a:ea typeface="+mn-ea"/>
              </a:rPr>
              <a:t>.</a:t>
            </a:r>
          </a:p>
        </p:txBody>
      </p:sp>
      <p:pic>
        <p:nvPicPr>
          <p:cNvPr id="1026" name="Picture 2">
            <a:extLst>
              <a:ext uri="{FF2B5EF4-FFF2-40B4-BE49-F238E27FC236}">
                <a16:creationId xmlns:a16="http://schemas.microsoft.com/office/drawing/2014/main" id="{3B660CD7-B48D-3922-8681-EB3547EFB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155" y="3289697"/>
            <a:ext cx="4150639" cy="31272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97896A-412A-36DD-29D0-E5C2C56A6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794" y="3325479"/>
            <a:ext cx="4086232" cy="309151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eaturizers — deepchem 2.7.2.dev documentation">
            <a:extLst>
              <a:ext uri="{FF2B5EF4-FFF2-40B4-BE49-F238E27FC236}">
                <a16:creationId xmlns:a16="http://schemas.microsoft.com/office/drawing/2014/main" id="{D8D89801-9AF1-49A9-650C-C91FBE8818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4125" y="1411307"/>
            <a:ext cx="2924175"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14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각 접근 모델</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11" name="TextBox 10">
            <a:extLst>
              <a:ext uri="{FF2B5EF4-FFF2-40B4-BE49-F238E27FC236}">
                <a16:creationId xmlns:a16="http://schemas.microsoft.com/office/drawing/2014/main" id="{75C3FF0F-D451-B0D9-F730-95C5ABBFFC61}"/>
              </a:ext>
            </a:extLst>
          </p:cNvPr>
          <p:cNvSpPr txBox="1"/>
          <p:nvPr/>
        </p:nvSpPr>
        <p:spPr>
          <a:xfrm>
            <a:off x="364155" y="2224014"/>
            <a:ext cx="3246199" cy="3416320"/>
          </a:xfrm>
          <a:prstGeom prst="rect">
            <a:avLst/>
          </a:prstGeom>
          <a:noFill/>
        </p:spPr>
        <p:txBody>
          <a:bodyPr wrap="square" rtlCol="0">
            <a:spAutoFit/>
          </a:bodyPr>
          <a:lstStyle/>
          <a:p>
            <a:r>
              <a:rPr lang="en-US" altLang="ko-KR" sz="1800" dirty="0">
                <a:latin typeface="+mn-ea"/>
                <a:ea typeface="+mn-ea"/>
              </a:rPr>
              <a:t>-  </a:t>
            </a:r>
            <a:r>
              <a:rPr lang="ko-KR" altLang="en-US" sz="1800" dirty="0">
                <a:latin typeface="+mn-ea"/>
                <a:ea typeface="+mn-ea"/>
              </a:rPr>
              <a:t>아직 </a:t>
            </a:r>
            <a:r>
              <a:rPr lang="ko-KR" altLang="en-US" sz="1800" dirty="0" err="1">
                <a:latin typeface="+mn-ea"/>
                <a:ea typeface="+mn-ea"/>
              </a:rPr>
              <a:t>하이퍼파라미터</a:t>
            </a:r>
            <a:r>
              <a:rPr lang="ko-KR" altLang="en-US" sz="1800" dirty="0">
                <a:latin typeface="+mn-ea"/>
                <a:ea typeface="+mn-ea"/>
              </a:rPr>
              <a:t> 튜닝 안함</a:t>
            </a:r>
            <a:endParaRPr lang="en-US" altLang="ko-KR" sz="1800" dirty="0">
              <a:latin typeface="+mn-ea"/>
              <a:ea typeface="+mn-ea"/>
            </a:endParaRPr>
          </a:p>
          <a:p>
            <a:endParaRPr lang="en-US" altLang="ko-KR" sz="1800" dirty="0">
              <a:latin typeface="+mn-ea"/>
              <a:ea typeface="+mn-ea"/>
            </a:endParaRPr>
          </a:p>
          <a:p>
            <a:r>
              <a:rPr lang="en-US" altLang="ko-KR" sz="1800" dirty="0">
                <a:latin typeface="+mn-ea"/>
                <a:ea typeface="+mn-ea"/>
              </a:rPr>
              <a:t>- </a:t>
            </a:r>
            <a:r>
              <a:rPr lang="ko-KR" altLang="en-US" sz="1800" dirty="0">
                <a:latin typeface="+mn-ea"/>
                <a:ea typeface="+mn-ea"/>
              </a:rPr>
              <a:t>각 특성에 어울리는 모델을 찾기 위해 하나씩 돌려봄</a:t>
            </a:r>
            <a:endParaRPr lang="en-US" altLang="ko-KR" sz="1800" dirty="0">
              <a:latin typeface="+mn-ea"/>
              <a:ea typeface="+mn-ea"/>
            </a:endParaRPr>
          </a:p>
          <a:p>
            <a:endParaRPr lang="en-US" altLang="ko-KR" sz="1800" dirty="0">
              <a:latin typeface="+mn-ea"/>
              <a:ea typeface="+mn-ea"/>
            </a:endParaRPr>
          </a:p>
          <a:p>
            <a:r>
              <a:rPr lang="en-US" altLang="ko-KR" sz="1800" dirty="0">
                <a:latin typeface="+mn-ea"/>
                <a:ea typeface="+mn-ea"/>
              </a:rPr>
              <a:t>- </a:t>
            </a:r>
            <a:r>
              <a:rPr lang="ko-KR" altLang="en-US" sz="1800" b="1" dirty="0">
                <a:latin typeface="+mn-ea"/>
                <a:ea typeface="+mn-ea"/>
              </a:rPr>
              <a:t>특이점</a:t>
            </a:r>
            <a:r>
              <a:rPr lang="ko-KR" altLang="en-US" sz="1800" dirty="0">
                <a:latin typeface="+mn-ea"/>
                <a:ea typeface="+mn-ea"/>
              </a:rPr>
              <a:t> </a:t>
            </a:r>
            <a:r>
              <a:rPr lang="en-US" altLang="ko-KR" sz="1800" dirty="0">
                <a:latin typeface="+mn-ea"/>
                <a:ea typeface="+mn-ea"/>
              </a:rPr>
              <a:t>: </a:t>
            </a:r>
            <a:r>
              <a:rPr lang="ko-KR" altLang="en-US" sz="1800" dirty="0">
                <a:latin typeface="+mn-ea"/>
                <a:ea typeface="+mn-ea"/>
              </a:rPr>
              <a:t>랜덤 </a:t>
            </a:r>
            <a:r>
              <a:rPr lang="ko-KR" altLang="en-US" sz="1800" dirty="0" err="1">
                <a:latin typeface="+mn-ea"/>
                <a:ea typeface="+mn-ea"/>
              </a:rPr>
              <a:t>포레스트는</a:t>
            </a:r>
            <a:r>
              <a:rPr lang="ko-KR" altLang="en-US" sz="1800" dirty="0">
                <a:latin typeface="+mn-ea"/>
                <a:ea typeface="+mn-ea"/>
              </a:rPr>
              <a:t> </a:t>
            </a:r>
            <a:r>
              <a:rPr lang="ko-KR" altLang="en-US" sz="1800" b="1" dirty="0">
                <a:latin typeface="+mn-ea"/>
                <a:ea typeface="+mn-ea"/>
              </a:rPr>
              <a:t>트리형 모델</a:t>
            </a:r>
            <a:r>
              <a:rPr lang="ko-KR" altLang="en-US" sz="1800" dirty="0">
                <a:latin typeface="+mn-ea"/>
                <a:ea typeface="+mn-ea"/>
              </a:rPr>
              <a:t>이다 보니 그냥 피처가 많으면 점수가 조금씩 더 잘 나온다</a:t>
            </a:r>
            <a:r>
              <a:rPr lang="en-US" altLang="ko-KR" sz="1800" dirty="0">
                <a:latin typeface="+mn-ea"/>
                <a:ea typeface="+mn-ea"/>
              </a:rPr>
              <a:t>. </a:t>
            </a:r>
            <a:r>
              <a:rPr lang="ko-KR" altLang="en-US" sz="1800" dirty="0">
                <a:latin typeface="+mn-ea"/>
                <a:ea typeface="+mn-ea"/>
              </a:rPr>
              <a:t>아직은 </a:t>
            </a:r>
            <a:r>
              <a:rPr lang="ko-KR" altLang="en-US" sz="1800" b="1" dirty="0">
                <a:latin typeface="+mn-ea"/>
                <a:ea typeface="+mn-ea"/>
              </a:rPr>
              <a:t>피처 특성별</a:t>
            </a:r>
            <a:r>
              <a:rPr lang="ko-KR" altLang="en-US" sz="1800" dirty="0">
                <a:latin typeface="+mn-ea"/>
                <a:ea typeface="+mn-ea"/>
              </a:rPr>
              <a:t>로 모델링을 했지만 이후 합쳐서도 돌려볼 예정</a:t>
            </a:r>
          </a:p>
        </p:txBody>
      </p:sp>
      <p:grpSp>
        <p:nvGrpSpPr>
          <p:cNvPr id="10" name="그룹 9">
            <a:extLst>
              <a:ext uri="{FF2B5EF4-FFF2-40B4-BE49-F238E27FC236}">
                <a16:creationId xmlns:a16="http://schemas.microsoft.com/office/drawing/2014/main" id="{6BA7336A-ED5F-2ADC-D999-DA5D19CFAB14}"/>
              </a:ext>
            </a:extLst>
          </p:cNvPr>
          <p:cNvGrpSpPr/>
          <p:nvPr/>
        </p:nvGrpSpPr>
        <p:grpSpPr>
          <a:xfrm>
            <a:off x="3978655" y="1849866"/>
            <a:ext cx="7899668" cy="3365779"/>
            <a:chOff x="3978655" y="1849866"/>
            <a:chExt cx="7899668" cy="3365779"/>
          </a:xfrm>
        </p:grpSpPr>
        <p:grpSp>
          <p:nvGrpSpPr>
            <p:cNvPr id="2" name="그룹 1">
              <a:extLst>
                <a:ext uri="{FF2B5EF4-FFF2-40B4-BE49-F238E27FC236}">
                  <a16:creationId xmlns:a16="http://schemas.microsoft.com/office/drawing/2014/main" id="{AC2EEBD1-8C3B-55F0-AEBB-853607F144BB}"/>
                </a:ext>
              </a:extLst>
            </p:cNvPr>
            <p:cNvGrpSpPr/>
            <p:nvPr/>
          </p:nvGrpSpPr>
          <p:grpSpPr>
            <a:xfrm>
              <a:off x="3978655" y="1849866"/>
              <a:ext cx="7788976" cy="2164340"/>
              <a:chOff x="364156" y="3797040"/>
              <a:chExt cx="7788976" cy="2164340"/>
            </a:xfrm>
          </p:grpSpPr>
          <p:sp>
            <p:nvSpPr>
              <p:cNvPr id="3" name="직사각형 2">
                <a:extLst>
                  <a:ext uri="{FF2B5EF4-FFF2-40B4-BE49-F238E27FC236}">
                    <a16:creationId xmlns:a16="http://schemas.microsoft.com/office/drawing/2014/main" id="{66D5CCBF-6178-0B40-79DC-E28A7D3727A5}"/>
                  </a:ext>
                </a:extLst>
              </p:cNvPr>
              <p:cNvSpPr/>
              <p:nvPr/>
            </p:nvSpPr>
            <p:spPr>
              <a:xfrm>
                <a:off x="364156" y="3797040"/>
                <a:ext cx="7788976" cy="2164340"/>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4" name="사각형: 둥근 모서리 3">
                <a:extLst>
                  <a:ext uri="{FF2B5EF4-FFF2-40B4-BE49-F238E27FC236}">
                    <a16:creationId xmlns:a16="http://schemas.microsoft.com/office/drawing/2014/main" id="{8FC8EEEC-9D17-D5EE-C6E0-633C914DA7AF}"/>
                  </a:ext>
                </a:extLst>
              </p:cNvPr>
              <p:cNvSpPr/>
              <p:nvPr/>
            </p:nvSpPr>
            <p:spPr>
              <a:xfrm>
                <a:off x="609332" y="4292497"/>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Random Forest</a:t>
                </a:r>
                <a:endParaRPr lang="ko-KR" altLang="en-US" sz="1600" b="1" dirty="0">
                  <a:latin typeface="맑은 고딕" panose="020B0503020000020004" pitchFamily="50" charset="-127"/>
                </a:endParaRPr>
              </a:p>
            </p:txBody>
          </p:sp>
          <p:sp>
            <p:nvSpPr>
              <p:cNvPr id="5" name="사각형: 둥근 모서리 4">
                <a:extLst>
                  <a:ext uri="{FF2B5EF4-FFF2-40B4-BE49-F238E27FC236}">
                    <a16:creationId xmlns:a16="http://schemas.microsoft.com/office/drawing/2014/main" id="{7A642B10-A334-B24A-F8E3-E2F2DDD12D0B}"/>
                  </a:ext>
                </a:extLst>
              </p:cNvPr>
              <p:cNvSpPr/>
              <p:nvPr/>
            </p:nvSpPr>
            <p:spPr>
              <a:xfrm>
                <a:off x="3289032" y="4292497"/>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1D CNN</a:t>
                </a:r>
                <a:endParaRPr lang="ko-KR" altLang="en-US" sz="1600" b="1" dirty="0">
                  <a:latin typeface="맑은 고딕" panose="020B0503020000020004" pitchFamily="50" charset="-127"/>
                </a:endParaRPr>
              </a:p>
            </p:txBody>
          </p:sp>
          <p:sp>
            <p:nvSpPr>
              <p:cNvPr id="6" name="사각형: 둥근 모서리 5">
                <a:extLst>
                  <a:ext uri="{FF2B5EF4-FFF2-40B4-BE49-F238E27FC236}">
                    <a16:creationId xmlns:a16="http://schemas.microsoft.com/office/drawing/2014/main" id="{1DDE796B-7A50-83D6-8D72-D910B8562968}"/>
                  </a:ext>
                </a:extLst>
              </p:cNvPr>
              <p:cNvSpPr/>
              <p:nvPr/>
            </p:nvSpPr>
            <p:spPr>
              <a:xfrm>
                <a:off x="5968732" y="4292497"/>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GCN</a:t>
                </a:r>
                <a:endParaRPr lang="ko-KR" altLang="en-US" sz="1600" b="1" dirty="0">
                  <a:latin typeface="맑은 고딕" panose="020B0503020000020004" pitchFamily="50" charset="-127"/>
                </a:endParaRPr>
              </a:p>
            </p:txBody>
          </p:sp>
          <p:sp>
            <p:nvSpPr>
              <p:cNvPr id="7" name="사각형: 둥근 모서리 6">
                <a:extLst>
                  <a:ext uri="{FF2B5EF4-FFF2-40B4-BE49-F238E27FC236}">
                    <a16:creationId xmlns:a16="http://schemas.microsoft.com/office/drawing/2014/main" id="{265C1421-317B-FFDE-6E72-7F3751B3CAFC}"/>
                  </a:ext>
                </a:extLst>
              </p:cNvPr>
              <p:cNvSpPr/>
              <p:nvPr/>
            </p:nvSpPr>
            <p:spPr>
              <a:xfrm>
                <a:off x="3289032" y="5110654"/>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LSTM</a:t>
                </a:r>
                <a:endParaRPr lang="ko-KR" altLang="en-US" sz="1600" b="1" dirty="0">
                  <a:latin typeface="맑은 고딕" panose="020B0503020000020004" pitchFamily="50" charset="-127"/>
                </a:endParaRPr>
              </a:p>
            </p:txBody>
          </p:sp>
          <p:sp>
            <p:nvSpPr>
              <p:cNvPr id="8" name="사각형: 둥근 모서리 7">
                <a:extLst>
                  <a:ext uri="{FF2B5EF4-FFF2-40B4-BE49-F238E27FC236}">
                    <a16:creationId xmlns:a16="http://schemas.microsoft.com/office/drawing/2014/main" id="{A33F9F0E-7732-C777-F638-34565B0B7CBD}"/>
                  </a:ext>
                </a:extLst>
              </p:cNvPr>
              <p:cNvSpPr/>
              <p:nvPr/>
            </p:nvSpPr>
            <p:spPr>
              <a:xfrm>
                <a:off x="609332" y="5110654"/>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err="1">
                    <a:latin typeface="맑은 고딕" panose="020B0503020000020004" pitchFamily="50" charset="-127"/>
                  </a:rPr>
                  <a:t>XGBoost</a:t>
                </a:r>
                <a:endParaRPr lang="ko-KR" altLang="en-US" sz="1600" b="1" dirty="0">
                  <a:latin typeface="맑은 고딕" panose="020B0503020000020004" pitchFamily="50" charset="-127"/>
                </a:endParaRPr>
              </a:p>
            </p:txBody>
          </p:sp>
          <p:sp>
            <p:nvSpPr>
              <p:cNvPr id="9" name="TextBox 8">
                <a:extLst>
                  <a:ext uri="{FF2B5EF4-FFF2-40B4-BE49-F238E27FC236}">
                    <a16:creationId xmlns:a16="http://schemas.microsoft.com/office/drawing/2014/main" id="{322558CB-B649-A0AF-5D10-86E76BB4C3FC}"/>
                  </a:ext>
                </a:extLst>
              </p:cNvPr>
              <p:cNvSpPr txBox="1"/>
              <p:nvPr/>
            </p:nvSpPr>
            <p:spPr>
              <a:xfrm>
                <a:off x="364156" y="3801856"/>
                <a:ext cx="1976788" cy="369332"/>
              </a:xfrm>
              <a:prstGeom prst="rect">
                <a:avLst/>
              </a:prstGeom>
              <a:noFill/>
            </p:spPr>
            <p:txBody>
              <a:bodyPr wrap="square" rtlCol="0">
                <a:spAutoFit/>
              </a:bodyPr>
              <a:lstStyle/>
              <a:p>
                <a:r>
                  <a:rPr lang="en-US" altLang="ko-KR" sz="1800" dirty="0">
                    <a:latin typeface="맑은 고딕" panose="020B0503020000020004" pitchFamily="50" charset="-127"/>
                    <a:ea typeface="맑은 고딕" panose="020B0503020000020004" pitchFamily="50" charset="-127"/>
                  </a:rPr>
                  <a:t>Model</a:t>
                </a:r>
                <a:endParaRPr lang="ko-KR" altLang="en-US" sz="1800" dirty="0">
                  <a:latin typeface="맑은 고딕" panose="020B0503020000020004" pitchFamily="50" charset="-127"/>
                  <a:ea typeface="맑은 고딕" panose="020B0503020000020004" pitchFamily="50" charset="-127"/>
                </a:endParaRPr>
              </a:p>
            </p:txBody>
          </p:sp>
        </p:grpSp>
        <p:sp>
          <p:nvSpPr>
            <p:cNvPr id="12" name="사각형: 둥근 모서리 11">
              <a:extLst>
                <a:ext uri="{FF2B5EF4-FFF2-40B4-BE49-F238E27FC236}">
                  <a16:creationId xmlns:a16="http://schemas.microsoft.com/office/drawing/2014/main" id="{E4042228-73ED-7AA3-C6CB-569B0CC43AC7}"/>
                </a:ext>
              </a:extLst>
            </p:cNvPr>
            <p:cNvSpPr/>
            <p:nvPr/>
          </p:nvSpPr>
          <p:spPr>
            <a:xfrm>
              <a:off x="3978655" y="4758827"/>
              <a:ext cx="1816100" cy="4568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err="1">
                  <a:latin typeface="맑은 고딕" panose="020B0503020000020004" pitchFamily="50" charset="-127"/>
                </a:rPr>
                <a:t>Rdkit</a:t>
              </a:r>
              <a:r>
                <a:rPr lang="en-US" altLang="ko-KR" dirty="0">
                  <a:latin typeface="맑은 고딕" panose="020B0503020000020004" pitchFamily="50" charset="-127"/>
                </a:rPr>
                <a:t> Descriptor</a:t>
              </a:r>
              <a:endParaRPr lang="ko-KR" altLang="en-US" dirty="0">
                <a:latin typeface="맑은 고딕" panose="020B0503020000020004" pitchFamily="50" charset="-127"/>
              </a:endParaRPr>
            </a:p>
          </p:txBody>
        </p:sp>
        <p:sp>
          <p:nvSpPr>
            <p:cNvPr id="13" name="사각형: 둥근 모서리 12">
              <a:extLst>
                <a:ext uri="{FF2B5EF4-FFF2-40B4-BE49-F238E27FC236}">
                  <a16:creationId xmlns:a16="http://schemas.microsoft.com/office/drawing/2014/main" id="{0668574D-5C08-FD86-E71F-46BDBA42E81E}"/>
                </a:ext>
              </a:extLst>
            </p:cNvPr>
            <p:cNvSpPr/>
            <p:nvPr/>
          </p:nvSpPr>
          <p:spPr>
            <a:xfrm>
              <a:off x="10062223" y="4758826"/>
              <a:ext cx="1816100" cy="456818"/>
            </a:xfrm>
            <a:prstGeom prst="roundRect">
              <a:avLst/>
            </a:prstGeom>
            <a:solidFill>
              <a:schemeClr val="accent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err="1">
                  <a:latin typeface="맑은 고딕" panose="020B0503020000020004" pitchFamily="50" charset="-127"/>
                </a:rPr>
                <a:t>ConvMol</a:t>
              </a:r>
              <a:r>
                <a:rPr lang="en-US" altLang="ko-KR" dirty="0">
                  <a:latin typeface="맑은 고딕" panose="020B0503020000020004" pitchFamily="50" charset="-127"/>
                </a:rPr>
                <a:t> </a:t>
              </a:r>
              <a:r>
                <a:rPr lang="en-US" altLang="ko-KR" dirty="0" err="1">
                  <a:latin typeface="맑은 고딕" panose="020B0503020000020004" pitchFamily="50" charset="-127"/>
                </a:rPr>
                <a:t>Featurizer</a:t>
              </a:r>
              <a:endParaRPr lang="ko-KR" altLang="en-US" dirty="0">
                <a:latin typeface="맑은 고딕" panose="020B0503020000020004" pitchFamily="50" charset="-127"/>
              </a:endParaRPr>
            </a:p>
          </p:txBody>
        </p:sp>
        <p:sp>
          <p:nvSpPr>
            <p:cNvPr id="14" name="사각형: 둥근 모서리 13">
              <a:extLst>
                <a:ext uri="{FF2B5EF4-FFF2-40B4-BE49-F238E27FC236}">
                  <a16:creationId xmlns:a16="http://schemas.microsoft.com/office/drawing/2014/main" id="{D87F7308-8DA5-762C-016F-6C7703CD22A5}"/>
                </a:ext>
              </a:extLst>
            </p:cNvPr>
            <p:cNvSpPr/>
            <p:nvPr/>
          </p:nvSpPr>
          <p:spPr>
            <a:xfrm>
              <a:off x="6006511" y="4758827"/>
              <a:ext cx="1816100" cy="4568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latin typeface="맑은 고딕" panose="020B0503020000020004" pitchFamily="50" charset="-127"/>
                </a:rPr>
                <a:t>ECFP Fingerprint</a:t>
              </a:r>
              <a:endParaRPr lang="ko-KR" altLang="en-US" dirty="0">
                <a:latin typeface="맑은 고딕" panose="020B0503020000020004" pitchFamily="50" charset="-127"/>
              </a:endParaRPr>
            </a:p>
          </p:txBody>
        </p:sp>
        <p:sp>
          <p:nvSpPr>
            <p:cNvPr id="17" name="사각형: 둥근 모서리 16">
              <a:extLst>
                <a:ext uri="{FF2B5EF4-FFF2-40B4-BE49-F238E27FC236}">
                  <a16:creationId xmlns:a16="http://schemas.microsoft.com/office/drawing/2014/main" id="{D80BBB0B-C1FC-6CB9-27B5-CC8C607BB845}"/>
                </a:ext>
              </a:extLst>
            </p:cNvPr>
            <p:cNvSpPr/>
            <p:nvPr/>
          </p:nvSpPr>
          <p:spPr>
            <a:xfrm>
              <a:off x="8034367" y="4758826"/>
              <a:ext cx="1816100" cy="4568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latin typeface="맑은 고딕" panose="020B0503020000020004" pitchFamily="50" charset="-127"/>
                </a:rPr>
                <a:t>Mol2Vec Fingerprint</a:t>
              </a:r>
              <a:endParaRPr lang="ko-KR" altLang="en-US" dirty="0">
                <a:latin typeface="맑은 고딕" panose="020B0503020000020004" pitchFamily="50" charset="-127"/>
              </a:endParaRPr>
            </a:p>
          </p:txBody>
        </p:sp>
        <p:sp>
          <p:nvSpPr>
            <p:cNvPr id="21" name="화살표: 위쪽 20">
              <a:extLst>
                <a:ext uri="{FF2B5EF4-FFF2-40B4-BE49-F238E27FC236}">
                  <a16:creationId xmlns:a16="http://schemas.microsoft.com/office/drawing/2014/main" id="{48D25015-F25B-BDF2-8914-4DC060923CDD}"/>
                </a:ext>
              </a:extLst>
            </p:cNvPr>
            <p:cNvSpPr/>
            <p:nvPr/>
          </p:nvSpPr>
          <p:spPr>
            <a:xfrm rot="432332">
              <a:off x="4738072" y="3020868"/>
              <a:ext cx="344017" cy="1679565"/>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22" name="화살표: 위쪽 21">
              <a:extLst>
                <a:ext uri="{FF2B5EF4-FFF2-40B4-BE49-F238E27FC236}">
                  <a16:creationId xmlns:a16="http://schemas.microsoft.com/office/drawing/2014/main" id="{560E719B-169C-A147-BF20-2A74A767D0DE}"/>
                </a:ext>
              </a:extLst>
            </p:cNvPr>
            <p:cNvSpPr/>
            <p:nvPr/>
          </p:nvSpPr>
          <p:spPr>
            <a:xfrm rot="19644848">
              <a:off x="6269590" y="2879469"/>
              <a:ext cx="330305" cy="1859885"/>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23" name="화살표: 위쪽 22">
              <a:extLst>
                <a:ext uri="{FF2B5EF4-FFF2-40B4-BE49-F238E27FC236}">
                  <a16:creationId xmlns:a16="http://schemas.microsoft.com/office/drawing/2014/main" id="{A59F26A3-C643-36AF-C54A-EA7F84B23C3B}"/>
                </a:ext>
              </a:extLst>
            </p:cNvPr>
            <p:cNvSpPr/>
            <p:nvPr/>
          </p:nvSpPr>
          <p:spPr>
            <a:xfrm rot="20434449">
              <a:off x="8279924" y="3005924"/>
              <a:ext cx="368300" cy="1675988"/>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24" name="화살표: 위쪽 23">
              <a:extLst>
                <a:ext uri="{FF2B5EF4-FFF2-40B4-BE49-F238E27FC236}">
                  <a16:creationId xmlns:a16="http://schemas.microsoft.com/office/drawing/2014/main" id="{8E682494-75EC-87BC-B2C6-0B8E60936600}"/>
                </a:ext>
              </a:extLst>
            </p:cNvPr>
            <p:cNvSpPr/>
            <p:nvPr/>
          </p:nvSpPr>
          <p:spPr>
            <a:xfrm rot="20837361">
              <a:off x="10566400" y="3015952"/>
              <a:ext cx="334962" cy="1693573"/>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spTree>
    <p:extLst>
      <p:ext uri="{BB962C8B-B14F-4D97-AF65-F5344CB8AC3E}">
        <p14:creationId xmlns:p14="http://schemas.microsoft.com/office/powerpoint/2010/main" val="4144601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각 접근 모델</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grpSp>
        <p:nvGrpSpPr>
          <p:cNvPr id="23" name="그룹 22">
            <a:extLst>
              <a:ext uri="{FF2B5EF4-FFF2-40B4-BE49-F238E27FC236}">
                <a16:creationId xmlns:a16="http://schemas.microsoft.com/office/drawing/2014/main" id="{52C40A9F-BB58-560A-7D63-6758C8025892}"/>
              </a:ext>
            </a:extLst>
          </p:cNvPr>
          <p:cNvGrpSpPr/>
          <p:nvPr/>
        </p:nvGrpSpPr>
        <p:grpSpPr>
          <a:xfrm>
            <a:off x="2201440" y="1951466"/>
            <a:ext cx="7788976" cy="3738134"/>
            <a:chOff x="2201440" y="1951466"/>
            <a:chExt cx="7788976" cy="3738134"/>
          </a:xfrm>
        </p:grpSpPr>
        <p:sp>
          <p:nvSpPr>
            <p:cNvPr id="12" name="직사각형 11">
              <a:extLst>
                <a:ext uri="{FF2B5EF4-FFF2-40B4-BE49-F238E27FC236}">
                  <a16:creationId xmlns:a16="http://schemas.microsoft.com/office/drawing/2014/main" id="{9A2936F1-CDB4-6303-9B62-4E14A4D9D8FF}"/>
                </a:ext>
              </a:extLst>
            </p:cNvPr>
            <p:cNvSpPr/>
            <p:nvPr/>
          </p:nvSpPr>
          <p:spPr>
            <a:xfrm>
              <a:off x="2201440" y="1951466"/>
              <a:ext cx="7788976" cy="3738134"/>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13" name="사각형: 둥근 모서리 12">
              <a:extLst>
                <a:ext uri="{FF2B5EF4-FFF2-40B4-BE49-F238E27FC236}">
                  <a16:creationId xmlns:a16="http://schemas.microsoft.com/office/drawing/2014/main" id="{5C923C1A-8B2C-3F9F-6CD5-02DE601430EF}"/>
                </a:ext>
              </a:extLst>
            </p:cNvPr>
            <p:cNvSpPr/>
            <p:nvPr/>
          </p:nvSpPr>
          <p:spPr>
            <a:xfrm>
              <a:off x="24466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Random Forest</a:t>
              </a:r>
              <a:endParaRPr lang="ko-KR" altLang="en-US" sz="1600" b="1" dirty="0">
                <a:latin typeface="맑은 고딕" panose="020B0503020000020004" pitchFamily="50" charset="-127"/>
              </a:endParaRPr>
            </a:p>
          </p:txBody>
        </p:sp>
        <p:sp>
          <p:nvSpPr>
            <p:cNvPr id="14" name="사각형: 둥근 모서리 13">
              <a:extLst>
                <a:ext uri="{FF2B5EF4-FFF2-40B4-BE49-F238E27FC236}">
                  <a16:creationId xmlns:a16="http://schemas.microsoft.com/office/drawing/2014/main" id="{F860EA5E-A6A9-7D0D-1B57-B2A458BE8A20}"/>
                </a:ext>
              </a:extLst>
            </p:cNvPr>
            <p:cNvSpPr/>
            <p:nvPr/>
          </p:nvSpPr>
          <p:spPr>
            <a:xfrm>
              <a:off x="51263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1D CNN</a:t>
              </a:r>
              <a:endParaRPr lang="ko-KR" altLang="en-US" sz="1600" b="1" dirty="0">
                <a:latin typeface="맑은 고딕" panose="020B0503020000020004" pitchFamily="50" charset="-127"/>
              </a:endParaRPr>
            </a:p>
          </p:txBody>
        </p:sp>
        <p:sp>
          <p:nvSpPr>
            <p:cNvPr id="15" name="사각형: 둥근 모서리 14">
              <a:extLst>
                <a:ext uri="{FF2B5EF4-FFF2-40B4-BE49-F238E27FC236}">
                  <a16:creationId xmlns:a16="http://schemas.microsoft.com/office/drawing/2014/main" id="{E7E32F4A-2E3E-5578-E448-B707D753BE48}"/>
                </a:ext>
              </a:extLst>
            </p:cNvPr>
            <p:cNvSpPr/>
            <p:nvPr/>
          </p:nvSpPr>
          <p:spPr>
            <a:xfrm>
              <a:off x="78060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GCN</a:t>
              </a:r>
              <a:endParaRPr lang="ko-KR" altLang="en-US" sz="1600" b="1" dirty="0">
                <a:latin typeface="맑은 고딕" panose="020B0503020000020004" pitchFamily="50" charset="-127"/>
              </a:endParaRPr>
            </a:p>
          </p:txBody>
        </p:sp>
        <p:sp>
          <p:nvSpPr>
            <p:cNvPr id="18" name="TextBox 17">
              <a:extLst>
                <a:ext uri="{FF2B5EF4-FFF2-40B4-BE49-F238E27FC236}">
                  <a16:creationId xmlns:a16="http://schemas.microsoft.com/office/drawing/2014/main" id="{F64C88E4-3086-1EE6-2DD3-D050E2274D66}"/>
                </a:ext>
              </a:extLst>
            </p:cNvPr>
            <p:cNvSpPr txBox="1"/>
            <p:nvPr/>
          </p:nvSpPr>
          <p:spPr>
            <a:xfrm>
              <a:off x="2201440" y="1956282"/>
              <a:ext cx="1976788" cy="461665"/>
            </a:xfrm>
            <a:prstGeom prst="rect">
              <a:avLst/>
            </a:prstGeom>
            <a:noFill/>
          </p:spPr>
          <p:txBody>
            <a:bodyPr wrap="square" rtlCol="0">
              <a:spAutoFit/>
            </a:bodyPr>
            <a:lstStyle/>
            <a:p>
              <a:r>
                <a:rPr lang="en-US" altLang="ko-KR" sz="2400" b="1" dirty="0">
                  <a:latin typeface="맑은 고딕" panose="020B0503020000020004" pitchFamily="50" charset="-127"/>
                  <a:ea typeface="맑은 고딕" panose="020B0503020000020004" pitchFamily="50" charset="-127"/>
                </a:rPr>
                <a:t>RMSE </a:t>
              </a:r>
              <a:r>
                <a:rPr lang="ko-KR" altLang="en-US" sz="2400" b="1" dirty="0">
                  <a:latin typeface="맑은 고딕" panose="020B0503020000020004" pitchFamily="50" charset="-127"/>
                  <a:ea typeface="맑은 고딕" panose="020B0503020000020004" pitchFamily="50" charset="-127"/>
                </a:rPr>
                <a:t>값</a:t>
              </a:r>
              <a:endParaRPr lang="ko-KR" altLang="en-US" sz="1800" dirty="0">
                <a:latin typeface="맑은 고딕" panose="020B0503020000020004" pitchFamily="50" charset="-127"/>
                <a:ea typeface="맑은 고딕" panose="020B0503020000020004" pitchFamily="50" charset="-127"/>
              </a:endParaRPr>
            </a:p>
          </p:txBody>
        </p:sp>
        <p:sp>
          <p:nvSpPr>
            <p:cNvPr id="19" name="사각형: 둥근 모서리 18">
              <a:extLst>
                <a:ext uri="{FF2B5EF4-FFF2-40B4-BE49-F238E27FC236}">
                  <a16:creationId xmlns:a16="http://schemas.microsoft.com/office/drawing/2014/main" id="{2EFB720B-0F7A-7BB4-E9D0-75FE1EB34905}"/>
                </a:ext>
              </a:extLst>
            </p:cNvPr>
            <p:cNvSpPr/>
            <p:nvPr/>
          </p:nvSpPr>
          <p:spPr>
            <a:xfrm>
              <a:off x="24466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Rdkit</a:t>
              </a:r>
              <a:r>
                <a:rPr lang="en-US" altLang="ko-KR" sz="1800" b="1" dirty="0">
                  <a:latin typeface="맑은 고딕" panose="020B0503020000020004" pitchFamily="50" charset="-127"/>
                </a:rPr>
                <a:t> Feature</a:t>
              </a:r>
            </a:p>
            <a:p>
              <a:pPr algn="ctr"/>
              <a:r>
                <a:rPr lang="en-US" altLang="ko-KR" sz="1800" b="1" dirty="0">
                  <a:latin typeface="맑은 고딕" panose="020B0503020000020004" pitchFamily="50" charset="-127"/>
                </a:rPr>
                <a:t>31.55</a:t>
              </a:r>
              <a:endParaRPr lang="ko-KR" altLang="en-US" sz="1800" b="1" dirty="0">
                <a:latin typeface="맑은 고딕" panose="020B0503020000020004" pitchFamily="50" charset="-127"/>
              </a:endParaRPr>
            </a:p>
          </p:txBody>
        </p:sp>
        <p:sp>
          <p:nvSpPr>
            <p:cNvPr id="20" name="사각형: 둥근 모서리 19">
              <a:extLst>
                <a:ext uri="{FF2B5EF4-FFF2-40B4-BE49-F238E27FC236}">
                  <a16:creationId xmlns:a16="http://schemas.microsoft.com/office/drawing/2014/main" id="{D0E8D21A-EF1B-7C3E-40CD-DFD6398999D4}"/>
                </a:ext>
              </a:extLst>
            </p:cNvPr>
            <p:cNvSpPr/>
            <p:nvPr/>
          </p:nvSpPr>
          <p:spPr>
            <a:xfrm>
              <a:off x="2473085" y="4502297"/>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a:latin typeface="맑은 고딕" panose="020B0503020000020004" pitchFamily="50" charset="-127"/>
                </a:rPr>
                <a:t>ECFP </a:t>
              </a:r>
            </a:p>
            <a:p>
              <a:pPr algn="ctr"/>
              <a:r>
                <a:rPr lang="en-US" altLang="ko-KR" sz="1800" b="1" dirty="0">
                  <a:latin typeface="맑은 고딕" panose="020B0503020000020004" pitchFamily="50" charset="-127"/>
                </a:rPr>
                <a:t>32.99</a:t>
              </a:r>
              <a:endParaRPr lang="ko-KR" altLang="en-US" sz="1800" b="1" dirty="0">
                <a:latin typeface="맑은 고딕" panose="020B0503020000020004" pitchFamily="50" charset="-127"/>
              </a:endParaRPr>
            </a:p>
          </p:txBody>
        </p:sp>
        <p:sp>
          <p:nvSpPr>
            <p:cNvPr id="21" name="사각형: 둥근 모서리 20">
              <a:extLst>
                <a:ext uri="{FF2B5EF4-FFF2-40B4-BE49-F238E27FC236}">
                  <a16:creationId xmlns:a16="http://schemas.microsoft.com/office/drawing/2014/main" id="{58F6F0F4-3158-92B2-F62B-9048A1538040}"/>
                </a:ext>
              </a:extLst>
            </p:cNvPr>
            <p:cNvSpPr/>
            <p:nvPr/>
          </p:nvSpPr>
          <p:spPr>
            <a:xfrm>
              <a:off x="51263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a:latin typeface="맑은 고딕" panose="020B0503020000020004" pitchFamily="50" charset="-127"/>
                </a:rPr>
                <a:t>Mol2Vec</a:t>
              </a:r>
            </a:p>
            <a:p>
              <a:pPr algn="ctr"/>
              <a:r>
                <a:rPr lang="en-US" altLang="ko-KR" sz="1800" b="1" dirty="0">
                  <a:latin typeface="맑은 고딕" panose="020B0503020000020004" pitchFamily="50" charset="-127"/>
                </a:rPr>
                <a:t>32.75</a:t>
              </a:r>
              <a:endParaRPr lang="ko-KR" altLang="en-US" sz="1800" b="1" dirty="0">
                <a:latin typeface="맑은 고딕" panose="020B0503020000020004" pitchFamily="50" charset="-127"/>
              </a:endParaRPr>
            </a:p>
          </p:txBody>
        </p:sp>
        <p:sp>
          <p:nvSpPr>
            <p:cNvPr id="22" name="사각형: 둥근 모서리 21">
              <a:extLst>
                <a:ext uri="{FF2B5EF4-FFF2-40B4-BE49-F238E27FC236}">
                  <a16:creationId xmlns:a16="http://schemas.microsoft.com/office/drawing/2014/main" id="{2EC5102C-B432-57DE-F5F7-A9071DBEA8B5}"/>
                </a:ext>
              </a:extLst>
            </p:cNvPr>
            <p:cNvSpPr/>
            <p:nvPr/>
          </p:nvSpPr>
          <p:spPr>
            <a:xfrm>
              <a:off x="78060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ConvMol</a:t>
              </a:r>
              <a:endParaRPr lang="en-US" altLang="ko-KR" sz="1800" b="1" dirty="0">
                <a:latin typeface="맑은 고딕" panose="020B0503020000020004" pitchFamily="50" charset="-127"/>
              </a:endParaRPr>
            </a:p>
            <a:p>
              <a:pPr algn="ctr"/>
              <a:r>
                <a:rPr lang="en-US" altLang="ko-KR" sz="1800" b="1" dirty="0">
                  <a:latin typeface="맑은 고딕" panose="020B0503020000020004" pitchFamily="50" charset="-127"/>
                </a:rPr>
                <a:t>33.03</a:t>
              </a:r>
              <a:endParaRPr lang="ko-KR" altLang="en-US" sz="1800" b="1" dirty="0">
                <a:latin typeface="맑은 고딕" panose="020B0503020000020004" pitchFamily="50" charset="-127"/>
              </a:endParaRPr>
            </a:p>
          </p:txBody>
        </p:sp>
      </p:grpSp>
    </p:spTree>
    <p:extLst>
      <p:ext uri="{BB962C8B-B14F-4D97-AF65-F5344CB8AC3E}">
        <p14:creationId xmlns:p14="http://schemas.microsoft.com/office/powerpoint/2010/main" val="689200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dirty="0">
                <a:solidFill>
                  <a:srgbClr val="024B80"/>
                </a:solidFill>
                <a:latin typeface="맑은 고딕" panose="020B0503020000020004" pitchFamily="50" charset="-127"/>
                <a:ea typeface="맑은 고딕" panose="020B0503020000020004" pitchFamily="50" charset="-127"/>
                <a:cs typeface="Calibri"/>
                <a:sym typeface="Calibri"/>
              </a:rPr>
              <a:t>모델 평균</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grpSp>
        <p:nvGrpSpPr>
          <p:cNvPr id="2" name="그룹 1">
            <a:extLst>
              <a:ext uri="{FF2B5EF4-FFF2-40B4-BE49-F238E27FC236}">
                <a16:creationId xmlns:a16="http://schemas.microsoft.com/office/drawing/2014/main" id="{6D6D22B0-2837-D8CB-8827-7A8A98072C8B}"/>
              </a:ext>
            </a:extLst>
          </p:cNvPr>
          <p:cNvGrpSpPr/>
          <p:nvPr/>
        </p:nvGrpSpPr>
        <p:grpSpPr>
          <a:xfrm>
            <a:off x="513770" y="1913908"/>
            <a:ext cx="6437170" cy="3398304"/>
            <a:chOff x="2201440" y="1951466"/>
            <a:chExt cx="7788976" cy="3738134"/>
          </a:xfrm>
        </p:grpSpPr>
        <p:sp>
          <p:nvSpPr>
            <p:cNvPr id="12" name="직사각형 11">
              <a:extLst>
                <a:ext uri="{FF2B5EF4-FFF2-40B4-BE49-F238E27FC236}">
                  <a16:creationId xmlns:a16="http://schemas.microsoft.com/office/drawing/2014/main" id="{9A2936F1-CDB4-6303-9B62-4E14A4D9D8FF}"/>
                </a:ext>
              </a:extLst>
            </p:cNvPr>
            <p:cNvSpPr/>
            <p:nvPr/>
          </p:nvSpPr>
          <p:spPr>
            <a:xfrm>
              <a:off x="2201440" y="1951466"/>
              <a:ext cx="7788976" cy="3738134"/>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13" name="사각형: 둥근 모서리 12">
              <a:extLst>
                <a:ext uri="{FF2B5EF4-FFF2-40B4-BE49-F238E27FC236}">
                  <a16:creationId xmlns:a16="http://schemas.microsoft.com/office/drawing/2014/main" id="{5C923C1A-8B2C-3F9F-6CD5-02DE601430EF}"/>
                </a:ext>
              </a:extLst>
            </p:cNvPr>
            <p:cNvSpPr/>
            <p:nvPr/>
          </p:nvSpPr>
          <p:spPr>
            <a:xfrm>
              <a:off x="24466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Random Forest</a:t>
              </a:r>
              <a:endParaRPr lang="ko-KR" altLang="en-US" sz="1600" b="1" dirty="0">
                <a:latin typeface="맑은 고딕" panose="020B0503020000020004" pitchFamily="50" charset="-127"/>
              </a:endParaRPr>
            </a:p>
          </p:txBody>
        </p:sp>
        <p:sp>
          <p:nvSpPr>
            <p:cNvPr id="14" name="사각형: 둥근 모서리 13">
              <a:extLst>
                <a:ext uri="{FF2B5EF4-FFF2-40B4-BE49-F238E27FC236}">
                  <a16:creationId xmlns:a16="http://schemas.microsoft.com/office/drawing/2014/main" id="{F860EA5E-A6A9-7D0D-1B57-B2A458BE8A20}"/>
                </a:ext>
              </a:extLst>
            </p:cNvPr>
            <p:cNvSpPr/>
            <p:nvPr/>
          </p:nvSpPr>
          <p:spPr>
            <a:xfrm>
              <a:off x="51263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1D CNN</a:t>
              </a:r>
              <a:endParaRPr lang="ko-KR" altLang="en-US" sz="1600" b="1" dirty="0">
                <a:latin typeface="맑은 고딕" panose="020B0503020000020004" pitchFamily="50" charset="-127"/>
              </a:endParaRPr>
            </a:p>
          </p:txBody>
        </p:sp>
        <p:sp>
          <p:nvSpPr>
            <p:cNvPr id="15" name="사각형: 둥근 모서리 14">
              <a:extLst>
                <a:ext uri="{FF2B5EF4-FFF2-40B4-BE49-F238E27FC236}">
                  <a16:creationId xmlns:a16="http://schemas.microsoft.com/office/drawing/2014/main" id="{E7E32F4A-2E3E-5578-E448-B707D753BE48}"/>
                </a:ext>
              </a:extLst>
            </p:cNvPr>
            <p:cNvSpPr/>
            <p:nvPr/>
          </p:nvSpPr>
          <p:spPr>
            <a:xfrm>
              <a:off x="78060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GCN</a:t>
              </a:r>
              <a:endParaRPr lang="ko-KR" altLang="en-US" sz="1600" b="1" dirty="0">
                <a:latin typeface="맑은 고딕" panose="020B0503020000020004" pitchFamily="50" charset="-127"/>
              </a:endParaRPr>
            </a:p>
          </p:txBody>
        </p:sp>
        <p:sp>
          <p:nvSpPr>
            <p:cNvPr id="18" name="TextBox 17">
              <a:extLst>
                <a:ext uri="{FF2B5EF4-FFF2-40B4-BE49-F238E27FC236}">
                  <a16:creationId xmlns:a16="http://schemas.microsoft.com/office/drawing/2014/main" id="{F64C88E4-3086-1EE6-2DD3-D050E2274D66}"/>
                </a:ext>
              </a:extLst>
            </p:cNvPr>
            <p:cNvSpPr txBox="1"/>
            <p:nvPr/>
          </p:nvSpPr>
          <p:spPr>
            <a:xfrm>
              <a:off x="2201440" y="1956282"/>
              <a:ext cx="1976788" cy="507831"/>
            </a:xfrm>
            <a:prstGeom prst="rect">
              <a:avLst/>
            </a:prstGeom>
            <a:noFill/>
          </p:spPr>
          <p:txBody>
            <a:bodyPr wrap="square" rtlCol="0">
              <a:spAutoFit/>
            </a:bodyPr>
            <a:lstStyle/>
            <a:p>
              <a:r>
                <a:rPr lang="en-US" altLang="ko-KR" sz="2400" b="1" dirty="0">
                  <a:latin typeface="맑은 고딕" panose="020B0503020000020004" pitchFamily="50" charset="-127"/>
                  <a:ea typeface="맑은 고딕" panose="020B0503020000020004" pitchFamily="50" charset="-127"/>
                </a:rPr>
                <a:t>RMSE </a:t>
              </a:r>
              <a:r>
                <a:rPr lang="ko-KR" altLang="en-US" sz="2400" b="1" dirty="0">
                  <a:latin typeface="맑은 고딕" panose="020B0503020000020004" pitchFamily="50" charset="-127"/>
                  <a:ea typeface="맑은 고딕" panose="020B0503020000020004" pitchFamily="50" charset="-127"/>
                </a:rPr>
                <a:t>값</a:t>
              </a:r>
              <a:endParaRPr lang="ko-KR" altLang="en-US" sz="1800" dirty="0">
                <a:latin typeface="맑은 고딕" panose="020B0503020000020004" pitchFamily="50" charset="-127"/>
                <a:ea typeface="맑은 고딕" panose="020B0503020000020004" pitchFamily="50" charset="-127"/>
              </a:endParaRPr>
            </a:p>
          </p:txBody>
        </p:sp>
        <p:sp>
          <p:nvSpPr>
            <p:cNvPr id="19" name="사각형: 둥근 모서리 18">
              <a:extLst>
                <a:ext uri="{FF2B5EF4-FFF2-40B4-BE49-F238E27FC236}">
                  <a16:creationId xmlns:a16="http://schemas.microsoft.com/office/drawing/2014/main" id="{2EFB720B-0F7A-7BB4-E9D0-75FE1EB34905}"/>
                </a:ext>
              </a:extLst>
            </p:cNvPr>
            <p:cNvSpPr/>
            <p:nvPr/>
          </p:nvSpPr>
          <p:spPr>
            <a:xfrm>
              <a:off x="24466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Rdkit</a:t>
              </a:r>
              <a:r>
                <a:rPr lang="en-US" altLang="ko-KR" sz="1800" b="1" dirty="0">
                  <a:latin typeface="맑은 고딕" panose="020B0503020000020004" pitchFamily="50" charset="-127"/>
                </a:rPr>
                <a:t> Feature</a:t>
              </a:r>
            </a:p>
            <a:p>
              <a:pPr algn="ctr"/>
              <a:r>
                <a:rPr lang="en-US" altLang="ko-KR" sz="1800" b="1" dirty="0">
                  <a:latin typeface="맑은 고딕" panose="020B0503020000020004" pitchFamily="50" charset="-127"/>
                </a:rPr>
                <a:t>31.55</a:t>
              </a:r>
              <a:endParaRPr lang="ko-KR" altLang="en-US" sz="1800" b="1" dirty="0">
                <a:latin typeface="맑은 고딕" panose="020B0503020000020004" pitchFamily="50" charset="-127"/>
              </a:endParaRPr>
            </a:p>
          </p:txBody>
        </p:sp>
        <p:sp>
          <p:nvSpPr>
            <p:cNvPr id="20" name="사각형: 둥근 모서리 19">
              <a:extLst>
                <a:ext uri="{FF2B5EF4-FFF2-40B4-BE49-F238E27FC236}">
                  <a16:creationId xmlns:a16="http://schemas.microsoft.com/office/drawing/2014/main" id="{D0E8D21A-EF1B-7C3E-40CD-DFD6398999D4}"/>
                </a:ext>
              </a:extLst>
            </p:cNvPr>
            <p:cNvSpPr/>
            <p:nvPr/>
          </p:nvSpPr>
          <p:spPr>
            <a:xfrm>
              <a:off x="2473085" y="4502297"/>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a:latin typeface="맑은 고딕" panose="020B0503020000020004" pitchFamily="50" charset="-127"/>
                </a:rPr>
                <a:t>ECFP </a:t>
              </a:r>
            </a:p>
            <a:p>
              <a:pPr algn="ctr"/>
              <a:r>
                <a:rPr lang="en-US" altLang="ko-KR" sz="1800" b="1" dirty="0">
                  <a:latin typeface="맑은 고딕" panose="020B0503020000020004" pitchFamily="50" charset="-127"/>
                </a:rPr>
                <a:t>32.99</a:t>
              </a:r>
              <a:endParaRPr lang="ko-KR" altLang="en-US" sz="1800" b="1" dirty="0">
                <a:latin typeface="맑은 고딕" panose="020B0503020000020004" pitchFamily="50" charset="-127"/>
              </a:endParaRPr>
            </a:p>
          </p:txBody>
        </p:sp>
        <p:sp>
          <p:nvSpPr>
            <p:cNvPr id="21" name="사각형: 둥근 모서리 20">
              <a:extLst>
                <a:ext uri="{FF2B5EF4-FFF2-40B4-BE49-F238E27FC236}">
                  <a16:creationId xmlns:a16="http://schemas.microsoft.com/office/drawing/2014/main" id="{58F6F0F4-3158-92B2-F62B-9048A1538040}"/>
                </a:ext>
              </a:extLst>
            </p:cNvPr>
            <p:cNvSpPr/>
            <p:nvPr/>
          </p:nvSpPr>
          <p:spPr>
            <a:xfrm>
              <a:off x="51263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a:latin typeface="맑은 고딕" panose="020B0503020000020004" pitchFamily="50" charset="-127"/>
                </a:rPr>
                <a:t>Mol2Vec</a:t>
              </a:r>
            </a:p>
            <a:p>
              <a:pPr algn="ctr"/>
              <a:r>
                <a:rPr lang="en-US" altLang="ko-KR" sz="1800" b="1" dirty="0">
                  <a:latin typeface="맑은 고딕" panose="020B0503020000020004" pitchFamily="50" charset="-127"/>
                </a:rPr>
                <a:t>32.75</a:t>
              </a:r>
              <a:endParaRPr lang="ko-KR" altLang="en-US" sz="1800" b="1" dirty="0">
                <a:latin typeface="맑은 고딕" panose="020B0503020000020004" pitchFamily="50" charset="-127"/>
              </a:endParaRPr>
            </a:p>
          </p:txBody>
        </p:sp>
        <p:sp>
          <p:nvSpPr>
            <p:cNvPr id="22" name="사각형: 둥근 모서리 21">
              <a:extLst>
                <a:ext uri="{FF2B5EF4-FFF2-40B4-BE49-F238E27FC236}">
                  <a16:creationId xmlns:a16="http://schemas.microsoft.com/office/drawing/2014/main" id="{2EC5102C-B432-57DE-F5F7-A9071DBEA8B5}"/>
                </a:ext>
              </a:extLst>
            </p:cNvPr>
            <p:cNvSpPr/>
            <p:nvPr/>
          </p:nvSpPr>
          <p:spPr>
            <a:xfrm>
              <a:off x="78060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ConvMol</a:t>
              </a:r>
              <a:endParaRPr lang="en-US" altLang="ko-KR" sz="1800" b="1" dirty="0">
                <a:latin typeface="맑은 고딕" panose="020B0503020000020004" pitchFamily="50" charset="-127"/>
              </a:endParaRPr>
            </a:p>
            <a:p>
              <a:pPr algn="ctr"/>
              <a:r>
                <a:rPr lang="en-US" altLang="ko-KR" sz="1800" b="1" dirty="0">
                  <a:latin typeface="맑은 고딕" panose="020B0503020000020004" pitchFamily="50" charset="-127"/>
                </a:rPr>
                <a:t>33.03</a:t>
              </a:r>
              <a:endParaRPr lang="ko-KR" altLang="en-US" sz="1800" b="1" dirty="0">
                <a:latin typeface="맑은 고딕" panose="020B0503020000020004" pitchFamily="50" charset="-127"/>
              </a:endParaRPr>
            </a:p>
          </p:txBody>
        </p:sp>
      </p:grpSp>
      <p:sp>
        <p:nvSpPr>
          <p:cNvPr id="3" name="화살표: 위쪽 2">
            <a:extLst>
              <a:ext uri="{FF2B5EF4-FFF2-40B4-BE49-F238E27FC236}">
                <a16:creationId xmlns:a16="http://schemas.microsoft.com/office/drawing/2014/main" id="{3D304C8D-289F-BEDC-D2F9-722E85887F4C}"/>
              </a:ext>
            </a:extLst>
          </p:cNvPr>
          <p:cNvSpPr/>
          <p:nvPr/>
        </p:nvSpPr>
        <p:spPr>
          <a:xfrm rot="5400000">
            <a:off x="6439108" y="3139551"/>
            <a:ext cx="2451100" cy="84392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4" name="사각형: 둥근 모서리 3">
            <a:extLst>
              <a:ext uri="{FF2B5EF4-FFF2-40B4-BE49-F238E27FC236}">
                <a16:creationId xmlns:a16="http://schemas.microsoft.com/office/drawing/2014/main" id="{952EF434-184C-029D-E2A1-035D41A2DD67}"/>
              </a:ext>
            </a:extLst>
          </p:cNvPr>
          <p:cNvSpPr/>
          <p:nvPr/>
        </p:nvSpPr>
        <p:spPr>
          <a:xfrm>
            <a:off x="8646022" y="3150083"/>
            <a:ext cx="2428377" cy="8228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ko-KR" altLang="en-US" sz="1800" b="1" dirty="0">
                <a:latin typeface="맑은 고딕" panose="020B0503020000020004" pitchFamily="50" charset="-127"/>
              </a:rPr>
              <a:t>모델 결과값 평균</a:t>
            </a:r>
            <a:endParaRPr lang="en-US" altLang="ko-KR" sz="1800" b="1" dirty="0">
              <a:latin typeface="맑은 고딕" panose="020B0503020000020004" pitchFamily="50" charset="-127"/>
            </a:endParaRPr>
          </a:p>
          <a:p>
            <a:pPr algn="ctr"/>
            <a:r>
              <a:rPr lang="en-US" altLang="ko-KR" sz="1800" b="1" dirty="0">
                <a:latin typeface="맑은 고딕" panose="020B0503020000020004" pitchFamily="50" charset="-127"/>
              </a:rPr>
              <a:t>RMSE : 31.16</a:t>
            </a:r>
            <a:endParaRPr lang="ko-KR" altLang="en-US" sz="1800" b="1" dirty="0">
              <a:latin typeface="맑은 고딕" panose="020B0503020000020004" pitchFamily="50" charset="-127"/>
            </a:endParaRPr>
          </a:p>
        </p:txBody>
      </p:sp>
    </p:spTree>
    <p:extLst>
      <p:ext uri="{BB962C8B-B14F-4D97-AF65-F5344CB8AC3E}">
        <p14:creationId xmlns:p14="http://schemas.microsoft.com/office/powerpoint/2010/main" val="1313769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진행 상황</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모델 평균</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pic>
        <p:nvPicPr>
          <p:cNvPr id="2050" name="Picture 2">
            <a:extLst>
              <a:ext uri="{FF2B5EF4-FFF2-40B4-BE49-F238E27FC236}">
                <a16:creationId xmlns:a16="http://schemas.microsoft.com/office/drawing/2014/main" id="{6D7A20EB-3186-1E23-0579-0AE63BB9D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814" y="1693193"/>
            <a:ext cx="7360227" cy="437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424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개선 방안</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추가할 점</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639956" y="1807669"/>
            <a:ext cx="11308555" cy="4247317"/>
          </a:xfrm>
          <a:prstGeom prst="rect">
            <a:avLst/>
          </a:prstGeom>
          <a:noFill/>
        </p:spPr>
        <p:txBody>
          <a:bodyPr wrap="square" rtlCol="0">
            <a:spAutoFit/>
          </a:bodyPr>
          <a:lstStyle/>
          <a:p>
            <a:endParaRPr lang="en-US" altLang="ko-KR" sz="1800" dirty="0">
              <a:latin typeface="+mn-ea"/>
              <a:ea typeface="+mn-ea"/>
            </a:endParaRPr>
          </a:p>
          <a:p>
            <a:pPr marL="285750" indent="-285750">
              <a:buFont typeface="Arial" panose="020B0604020202020204" pitchFamily="34" charset="0"/>
              <a:buChar char="•"/>
            </a:pPr>
            <a:r>
              <a:rPr lang="en-US" altLang="ko-KR" sz="1800" dirty="0" err="1">
                <a:latin typeface="+mn-ea"/>
                <a:ea typeface="+mn-ea"/>
              </a:rPr>
              <a:t>RandomFroest</a:t>
            </a:r>
            <a:r>
              <a:rPr lang="ko-KR" altLang="en-US" sz="1800" dirty="0">
                <a:latin typeface="+mn-ea"/>
                <a:ea typeface="+mn-ea"/>
              </a:rPr>
              <a:t>의 경우는 생성한 피처</a:t>
            </a:r>
            <a:r>
              <a:rPr lang="en-US" altLang="ko-KR" sz="1800" dirty="0">
                <a:latin typeface="+mn-ea"/>
                <a:ea typeface="+mn-ea"/>
              </a:rPr>
              <a:t>(Graph </a:t>
            </a:r>
            <a:r>
              <a:rPr lang="ko-KR" altLang="en-US" sz="1800" dirty="0">
                <a:latin typeface="+mn-ea"/>
                <a:ea typeface="+mn-ea"/>
              </a:rPr>
              <a:t>데이터 제외</a:t>
            </a:r>
            <a:r>
              <a:rPr lang="en-US" altLang="ko-KR" sz="1800" dirty="0">
                <a:latin typeface="+mn-ea"/>
                <a:ea typeface="+mn-ea"/>
              </a:rPr>
              <a:t>)</a:t>
            </a:r>
            <a:r>
              <a:rPr lang="ko-KR" altLang="en-US" sz="1800" dirty="0">
                <a:latin typeface="+mn-ea"/>
                <a:ea typeface="+mn-ea"/>
              </a:rPr>
              <a:t>들을 합쳐서 모델링</a:t>
            </a:r>
            <a:endParaRPr lang="en-US" altLang="ko-KR" sz="1800" dirty="0">
              <a:latin typeface="+mn-ea"/>
              <a:ea typeface="+mn-ea"/>
            </a:endParaRP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ko-KR" altLang="en-US" sz="1800" dirty="0">
                <a:latin typeface="+mn-ea"/>
                <a:ea typeface="+mn-ea"/>
              </a:rPr>
              <a:t>검증데이터 </a:t>
            </a:r>
            <a:r>
              <a:rPr lang="ko-KR" altLang="en-US" sz="1800" dirty="0" err="1">
                <a:latin typeface="+mn-ea"/>
                <a:ea typeface="+mn-ea"/>
              </a:rPr>
              <a:t>분리시</a:t>
            </a:r>
            <a:r>
              <a:rPr lang="ko-KR" altLang="en-US" sz="1800" dirty="0">
                <a:latin typeface="+mn-ea"/>
                <a:ea typeface="+mn-ea"/>
              </a:rPr>
              <a:t> 반드시 데이터셋으로 </a:t>
            </a:r>
            <a:r>
              <a:rPr lang="ko-KR" altLang="en-US" sz="1800" dirty="0" err="1">
                <a:latin typeface="+mn-ea"/>
                <a:ea typeface="+mn-ea"/>
              </a:rPr>
              <a:t>바꿔줘야하는</a:t>
            </a:r>
            <a:r>
              <a:rPr lang="ko-KR" altLang="en-US" sz="1800" dirty="0">
                <a:latin typeface="+mn-ea"/>
                <a:ea typeface="+mn-ea"/>
              </a:rPr>
              <a:t> 등 기존과 달라 </a:t>
            </a:r>
            <a:r>
              <a:rPr lang="en-US" altLang="ko-KR" sz="1800" dirty="0">
                <a:latin typeface="+mn-ea"/>
                <a:ea typeface="+mn-ea"/>
              </a:rPr>
              <a:t>K-Fold </a:t>
            </a:r>
            <a:r>
              <a:rPr lang="ko-KR" altLang="en-US" sz="1800" dirty="0">
                <a:latin typeface="+mn-ea"/>
                <a:ea typeface="+mn-ea"/>
              </a:rPr>
              <a:t>아직 못 해봤음 그냥 </a:t>
            </a:r>
            <a:r>
              <a:rPr lang="en-US" altLang="ko-KR" sz="1800" dirty="0" err="1">
                <a:latin typeface="+mn-ea"/>
                <a:ea typeface="+mn-ea"/>
              </a:rPr>
              <a:t>Sklearn</a:t>
            </a:r>
            <a:r>
              <a:rPr lang="ko-KR" altLang="en-US" sz="1800" dirty="0">
                <a:latin typeface="+mn-ea"/>
                <a:ea typeface="+mn-ea"/>
              </a:rPr>
              <a:t>의 데이터 분리 방법을 쓸까 고민중</a:t>
            </a:r>
            <a:endParaRPr lang="en-US" altLang="ko-KR" sz="1800" dirty="0">
              <a:latin typeface="+mn-ea"/>
              <a:ea typeface="+mn-ea"/>
            </a:endParaRP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ko-KR" altLang="en-US" sz="1800" dirty="0" err="1">
                <a:latin typeface="+mn-ea"/>
                <a:ea typeface="+mn-ea"/>
              </a:rPr>
              <a:t>하이퍼</a:t>
            </a:r>
            <a:r>
              <a:rPr lang="ko-KR" altLang="en-US" sz="1800" dirty="0">
                <a:latin typeface="+mn-ea"/>
                <a:ea typeface="+mn-ea"/>
              </a:rPr>
              <a:t> 파라미터 수정 안함</a:t>
            </a:r>
            <a:r>
              <a:rPr lang="en-US" altLang="ko-KR" sz="1800" dirty="0">
                <a:latin typeface="+mn-ea"/>
                <a:ea typeface="+mn-ea"/>
              </a:rPr>
              <a:t> </a:t>
            </a:r>
            <a:r>
              <a:rPr lang="ko-KR" altLang="en-US" sz="1800" dirty="0">
                <a:latin typeface="+mn-ea"/>
                <a:ea typeface="+mn-ea"/>
              </a:rPr>
              <a:t>혹은 아직 기초 모델</a:t>
            </a:r>
            <a:r>
              <a:rPr lang="en-US" altLang="ko-KR" sz="1800" dirty="0">
                <a:latin typeface="+mn-ea"/>
                <a:ea typeface="+mn-ea"/>
              </a:rPr>
              <a:t>(</a:t>
            </a:r>
            <a:r>
              <a:rPr lang="ko-KR" altLang="en-US" sz="1800" dirty="0">
                <a:latin typeface="+mn-ea"/>
                <a:ea typeface="+mn-ea"/>
              </a:rPr>
              <a:t>특히 </a:t>
            </a:r>
            <a:r>
              <a:rPr lang="en-US" altLang="ko-KR" sz="1800" dirty="0">
                <a:latin typeface="+mn-ea"/>
                <a:ea typeface="+mn-ea"/>
              </a:rPr>
              <a:t>GCN)</a:t>
            </a:r>
            <a:r>
              <a:rPr lang="ko-KR" altLang="en-US" sz="1800" dirty="0">
                <a:latin typeface="+mn-ea"/>
                <a:ea typeface="+mn-ea"/>
              </a:rPr>
              <a:t>이라 공부가 좀 필요하다</a:t>
            </a:r>
            <a:r>
              <a:rPr lang="en-US" altLang="ko-KR" sz="1800" dirty="0">
                <a:latin typeface="+mn-ea"/>
                <a:ea typeface="+mn-ea"/>
              </a:rPr>
              <a:t>.</a:t>
            </a: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ko-KR" altLang="en-US" sz="1800" dirty="0">
                <a:latin typeface="+mn-ea"/>
                <a:ea typeface="+mn-ea"/>
              </a:rPr>
              <a:t>이후 최종적으로 데이터 수가 적기에 모델 검증이 끝나면 정해진 </a:t>
            </a:r>
            <a:r>
              <a:rPr lang="ko-KR" altLang="en-US" sz="1800" dirty="0" err="1">
                <a:latin typeface="+mn-ea"/>
                <a:ea typeface="+mn-ea"/>
              </a:rPr>
              <a:t>하이퍼</a:t>
            </a:r>
            <a:r>
              <a:rPr lang="ko-KR" altLang="en-US" sz="1800" dirty="0">
                <a:latin typeface="+mn-ea"/>
                <a:ea typeface="+mn-ea"/>
              </a:rPr>
              <a:t> 파라미터 그대로 </a:t>
            </a:r>
            <a:r>
              <a:rPr lang="ko-KR" altLang="en-US" sz="1800" dirty="0" err="1">
                <a:latin typeface="+mn-ea"/>
                <a:ea typeface="+mn-ea"/>
              </a:rPr>
              <a:t>훈련셋</a:t>
            </a:r>
            <a:r>
              <a:rPr lang="ko-KR" altLang="en-US" sz="1800" dirty="0">
                <a:latin typeface="+mn-ea"/>
                <a:ea typeface="+mn-ea"/>
              </a:rPr>
              <a:t> </a:t>
            </a:r>
            <a:r>
              <a:rPr lang="en-US" altLang="ko-KR" sz="1800" dirty="0">
                <a:latin typeface="+mn-ea"/>
                <a:ea typeface="+mn-ea"/>
              </a:rPr>
              <a:t>+ </a:t>
            </a:r>
            <a:r>
              <a:rPr lang="ko-KR" altLang="en-US" sz="1800" dirty="0">
                <a:latin typeface="+mn-ea"/>
                <a:ea typeface="+mn-ea"/>
              </a:rPr>
              <a:t>검증셋을 합쳐 모델 훈련 뒤 </a:t>
            </a:r>
            <a:r>
              <a:rPr lang="en-US" altLang="ko-KR" sz="1800" dirty="0">
                <a:latin typeface="+mn-ea"/>
                <a:ea typeface="+mn-ea"/>
              </a:rPr>
              <a:t>test</a:t>
            </a:r>
            <a:r>
              <a:rPr lang="ko-KR" altLang="en-US" sz="1800" dirty="0">
                <a:latin typeface="+mn-ea"/>
                <a:ea typeface="+mn-ea"/>
              </a:rPr>
              <a:t>를 할 예정</a:t>
            </a:r>
            <a:r>
              <a:rPr lang="en-US" altLang="ko-KR" sz="1800" dirty="0">
                <a:latin typeface="+mn-ea"/>
                <a:ea typeface="+mn-ea"/>
              </a:rPr>
              <a:t>.</a:t>
            </a: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ko-KR" altLang="en-US" sz="1800" dirty="0">
                <a:latin typeface="+mn-ea"/>
                <a:ea typeface="+mn-ea"/>
              </a:rPr>
              <a:t>단순 평균을 </a:t>
            </a:r>
            <a:r>
              <a:rPr lang="ko-KR" altLang="en-US" sz="1800" dirty="0" err="1">
                <a:latin typeface="+mn-ea"/>
                <a:ea typeface="+mn-ea"/>
              </a:rPr>
              <a:t>냈을때</a:t>
            </a:r>
            <a:r>
              <a:rPr lang="ko-KR" altLang="en-US" sz="1800" dirty="0">
                <a:latin typeface="+mn-ea"/>
                <a:ea typeface="+mn-ea"/>
              </a:rPr>
              <a:t> 검증 데이터셋에서는 비교적 좋은 점수가 나왔는데 </a:t>
            </a:r>
            <a:r>
              <a:rPr lang="en-US" altLang="ko-KR" sz="1800" dirty="0">
                <a:latin typeface="+mn-ea"/>
                <a:ea typeface="+mn-ea"/>
              </a:rPr>
              <a:t>test</a:t>
            </a:r>
            <a:r>
              <a:rPr lang="ko-KR" altLang="en-US" sz="1800" dirty="0">
                <a:latin typeface="+mn-ea"/>
                <a:ea typeface="+mn-ea"/>
              </a:rPr>
              <a:t>에서는 </a:t>
            </a:r>
            <a:r>
              <a:rPr lang="ko-KR" altLang="en-US" sz="1800" dirty="0" err="1">
                <a:latin typeface="+mn-ea"/>
                <a:ea typeface="+mn-ea"/>
              </a:rPr>
              <a:t>별로임</a:t>
            </a:r>
            <a:endParaRPr lang="en-US" altLang="ko-KR" sz="1800" dirty="0">
              <a:latin typeface="+mn-ea"/>
              <a:ea typeface="+mn-ea"/>
            </a:endParaRP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en-US" altLang="ko-KR" sz="1800" dirty="0" err="1">
                <a:latin typeface="+mn-ea"/>
                <a:ea typeface="+mn-ea"/>
              </a:rPr>
              <a:t>Fp</a:t>
            </a:r>
            <a:r>
              <a:rPr lang="ko-KR" altLang="en-US" sz="1800" dirty="0">
                <a:latin typeface="+mn-ea"/>
                <a:ea typeface="+mn-ea"/>
              </a:rPr>
              <a:t>특성으로 돌린 모델의 설명력이 좋지 않아 분산이 작은 결과가 나왔는데 아마도 이부분때문에 평균을 </a:t>
            </a:r>
            <a:r>
              <a:rPr lang="ko-KR" altLang="en-US" sz="1800" dirty="0" err="1">
                <a:latin typeface="+mn-ea"/>
                <a:ea typeface="+mn-ea"/>
              </a:rPr>
              <a:t>낼시에</a:t>
            </a:r>
            <a:r>
              <a:rPr lang="ko-KR" altLang="en-US" sz="1800" dirty="0">
                <a:latin typeface="+mn-ea"/>
                <a:ea typeface="+mn-ea"/>
              </a:rPr>
              <a:t> 더 </a:t>
            </a:r>
            <a:r>
              <a:rPr lang="ko-KR" altLang="en-US" sz="1800" dirty="0" err="1">
                <a:latin typeface="+mn-ea"/>
                <a:ea typeface="+mn-ea"/>
              </a:rPr>
              <a:t>안좋은</a:t>
            </a:r>
            <a:r>
              <a:rPr lang="ko-KR" altLang="en-US" sz="1800" dirty="0">
                <a:latin typeface="+mn-ea"/>
                <a:ea typeface="+mn-ea"/>
              </a:rPr>
              <a:t> 영향만 준듯하다</a:t>
            </a:r>
            <a:r>
              <a:rPr lang="en-US" altLang="ko-KR" sz="1800" dirty="0">
                <a:latin typeface="+mn-ea"/>
                <a:ea typeface="+mn-ea"/>
              </a:rPr>
              <a:t>. + GCN</a:t>
            </a:r>
            <a:r>
              <a:rPr lang="ko-KR" altLang="en-US" sz="1800" dirty="0">
                <a:latin typeface="+mn-ea"/>
                <a:ea typeface="+mn-ea"/>
              </a:rPr>
              <a:t>을 쓴 경우 좋은 점수가 안 나왔다는 말이 많음</a:t>
            </a:r>
            <a:r>
              <a:rPr lang="en-US" altLang="ko-KR" sz="1800" dirty="0">
                <a:latin typeface="+mn-ea"/>
                <a:ea typeface="+mn-ea"/>
              </a:rPr>
              <a:t>.</a:t>
            </a:r>
          </a:p>
        </p:txBody>
      </p:sp>
    </p:spTree>
    <p:extLst>
      <p:ext uri="{BB962C8B-B14F-4D97-AF65-F5344CB8AC3E}">
        <p14:creationId xmlns:p14="http://schemas.microsoft.com/office/powerpoint/2010/main" val="3768258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2"/>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06" name="Google Shape;106;p2"/>
          <p:cNvSpPr txBox="1"/>
          <p:nvPr/>
        </p:nvSpPr>
        <p:spPr>
          <a:xfrm>
            <a:off x="364156" y="189240"/>
            <a:ext cx="223546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목차</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07" name="Google Shape;107;p2"/>
          <p:cNvSpPr txBox="1"/>
          <p:nvPr/>
        </p:nvSpPr>
        <p:spPr>
          <a:xfrm>
            <a:off x="1076722" y="1661781"/>
            <a:ext cx="7628100" cy="3924121"/>
          </a:xfrm>
          <a:prstGeom prst="rect">
            <a:avLst/>
          </a:prstGeom>
          <a:noFill/>
          <a:ln>
            <a:noFill/>
          </a:ln>
        </p:spPr>
        <p:txBody>
          <a:bodyPr spcFirstLastPara="1" wrap="square" lIns="91425" tIns="91425" rIns="91425" bIns="91425" anchor="t" anchorCtr="0">
            <a:spAutoFit/>
          </a:bodyPr>
          <a:lstStyle/>
          <a:p>
            <a:pPr marR="0" lvl="0" algn="l" rtl="0">
              <a:lnSpc>
                <a:spcPct val="100000"/>
              </a:lnSpc>
              <a:spcBef>
                <a:spcPts val="0"/>
              </a:spcBef>
              <a:spcAft>
                <a:spcPts val="0"/>
              </a:spcAft>
              <a:buClr>
                <a:schemeClr val="dk1"/>
              </a:buClr>
              <a:buSzPts val="2200"/>
            </a:pPr>
            <a:r>
              <a:rPr lang="en-US" sz="2200" b="1"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1. </a:t>
            </a:r>
            <a:r>
              <a:rPr lang="ko-KR" altLang="en-US" sz="2200" b="1" i="0" u="none" strike="noStrike" cap="none" dirty="0">
                <a:solidFill>
                  <a:schemeClr val="dk1"/>
                </a:solidFill>
                <a:latin typeface="+mj-ea"/>
                <a:ea typeface="+mj-ea"/>
                <a:cs typeface="Times New Roman"/>
                <a:sym typeface="Times New Roman"/>
              </a:rPr>
              <a:t>주제 선정 이유</a:t>
            </a:r>
            <a:endParaRPr lang="en-US" sz="2200" b="1" dirty="0">
              <a:solidFill>
                <a:schemeClr val="dk1"/>
              </a:solidFill>
              <a:latin typeface="맑은 고딕" panose="020B0503020000020004" pitchFamily="50" charset="-127"/>
              <a:ea typeface="맑은 고딕" panose="020B0503020000020004" pitchFamily="50" charset="-127"/>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dirty="0">
              <a:solidFill>
                <a:schemeClr val="dk1"/>
              </a:solidFill>
              <a:latin typeface="맑은 고딕" panose="020B0503020000020004" pitchFamily="50" charset="-127"/>
              <a:ea typeface="맑은 고딕" panose="020B0503020000020004" pitchFamily="50" charset="-127"/>
              <a:cs typeface="Times New Roman"/>
              <a:sym typeface="Times New Roman"/>
            </a:endParaRPr>
          </a:p>
          <a:p>
            <a:pPr marL="0" marR="0" lvl="0" indent="0" algn="l" rtl="0">
              <a:lnSpc>
                <a:spcPct val="100000"/>
              </a:lnSpc>
              <a:spcBef>
                <a:spcPts val="0"/>
              </a:spcBef>
              <a:spcAft>
                <a:spcPts val="0"/>
              </a:spcAft>
              <a:buNone/>
            </a:pPr>
            <a:r>
              <a:rPr lang="en-US" sz="2200" b="1" dirty="0">
                <a:solidFill>
                  <a:schemeClr val="dk1"/>
                </a:solidFill>
                <a:latin typeface="맑은 고딕" panose="020B0503020000020004" pitchFamily="50" charset="-127"/>
                <a:ea typeface="맑은 고딕" panose="020B0503020000020004" pitchFamily="50" charset="-127"/>
                <a:cs typeface="Times New Roman"/>
                <a:sym typeface="Times New Roman"/>
              </a:rPr>
              <a:t>2. </a:t>
            </a:r>
            <a:r>
              <a:rPr lang="en-US" sz="2200" b="1" i="0" u="none" strike="noStrike" cap="none" dirty="0" err="1">
                <a:solidFill>
                  <a:schemeClr val="dk1"/>
                </a:solidFill>
                <a:latin typeface="맑은 고딕" panose="020B0503020000020004" pitchFamily="50" charset="-127"/>
                <a:ea typeface="맑은 고딕" panose="020B0503020000020004" pitchFamily="50" charset="-127"/>
                <a:cs typeface="Times New Roman"/>
                <a:sym typeface="Times New Roman"/>
              </a:rPr>
              <a:t>주제</a:t>
            </a:r>
            <a:r>
              <a:rPr lang="en-US" sz="2200" b="1"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 </a:t>
            </a:r>
            <a:r>
              <a:rPr lang="en-US" sz="2200" b="1" i="0" u="none" strike="noStrike" cap="none" dirty="0" err="1">
                <a:solidFill>
                  <a:schemeClr val="dk1"/>
                </a:solidFill>
                <a:latin typeface="맑은 고딕" panose="020B0503020000020004" pitchFamily="50" charset="-127"/>
                <a:ea typeface="맑은 고딕" panose="020B0503020000020004" pitchFamily="50" charset="-127"/>
                <a:cs typeface="Times New Roman"/>
                <a:sym typeface="Times New Roman"/>
              </a:rPr>
              <a:t>설명</a:t>
            </a:r>
            <a:endParaRPr lang="en-US" sz="2200" b="1" dirty="0">
              <a:solidFill>
                <a:schemeClr val="dk1"/>
              </a:solidFill>
              <a:latin typeface="맑은 고딕" panose="020B0503020000020004" pitchFamily="50" charset="-127"/>
              <a:ea typeface="맑은 고딕" panose="020B0503020000020004" pitchFamily="50" charset="-127"/>
              <a:cs typeface="Times New Roman"/>
              <a:sym typeface="Times New Roman"/>
            </a:endParaRPr>
          </a:p>
          <a:p>
            <a:pPr marL="0" marR="0" lvl="0" indent="0" algn="l" rtl="0">
              <a:lnSpc>
                <a:spcPct val="100000"/>
              </a:lnSpc>
              <a:spcBef>
                <a:spcPts val="0"/>
              </a:spcBef>
              <a:spcAft>
                <a:spcPts val="0"/>
              </a:spcAft>
              <a:buNone/>
            </a:pPr>
            <a:endParaRPr lang="en-US" sz="1900" dirty="0">
              <a:solidFill>
                <a:schemeClr val="dk1"/>
              </a:solidFill>
              <a:latin typeface="맑은 고딕" panose="020B0503020000020004" pitchFamily="50" charset="-127"/>
              <a:ea typeface="맑은 고딕" panose="020B0503020000020004" pitchFamily="50" charset="-127"/>
              <a:cs typeface="Times New Roman"/>
              <a:sym typeface="Times New Roman"/>
            </a:endParaRPr>
          </a:p>
          <a:p>
            <a:pPr marL="0" marR="0" lvl="0" indent="0" algn="l" rtl="0">
              <a:lnSpc>
                <a:spcPct val="100000"/>
              </a:lnSpc>
              <a:spcBef>
                <a:spcPts val="0"/>
              </a:spcBef>
              <a:spcAft>
                <a:spcPts val="0"/>
              </a:spcAft>
              <a:buNone/>
            </a:pPr>
            <a:r>
              <a:rPr lang="en-US" sz="19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  </a:t>
            </a:r>
            <a:r>
              <a:rPr lang="en-US" altLang="ko-KR" sz="1900" i="0" u="none" strike="noStrike" cap="none" dirty="0">
                <a:solidFill>
                  <a:schemeClr val="dk1"/>
                </a:solidFill>
                <a:latin typeface="+mj-ea"/>
                <a:ea typeface="+mj-ea"/>
                <a:cs typeface="Times New Roman"/>
                <a:sym typeface="Times New Roman"/>
              </a:rPr>
              <a:t>ADME/T</a:t>
            </a:r>
          </a:p>
          <a:p>
            <a:pPr marL="0" marR="0" lvl="0" indent="0" algn="l" rtl="0">
              <a:lnSpc>
                <a:spcPct val="100000"/>
              </a:lnSpc>
              <a:spcBef>
                <a:spcPts val="0"/>
              </a:spcBef>
              <a:spcAft>
                <a:spcPts val="0"/>
              </a:spcAft>
              <a:buNone/>
            </a:pP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1900" i="0" u="none" strike="noStrike" cap="none" dirty="0">
                <a:solidFill>
                  <a:schemeClr val="dk1"/>
                </a:solidFill>
                <a:latin typeface="+mj-ea"/>
                <a:ea typeface="+mj-ea"/>
                <a:cs typeface="Times New Roman"/>
                <a:sym typeface="Times New Roman"/>
              </a:rPr>
              <a:t>- </a:t>
            </a:r>
            <a:r>
              <a:rPr lang="ko-KR" altLang="en-US" sz="1900" i="0" u="none" strike="noStrike" cap="none" dirty="0">
                <a:solidFill>
                  <a:schemeClr val="dk1"/>
                </a:solidFill>
                <a:latin typeface="+mj-ea"/>
                <a:ea typeface="+mj-ea"/>
                <a:cs typeface="Times New Roman"/>
                <a:sym typeface="Times New Roman"/>
              </a:rPr>
              <a:t>다양한 </a:t>
            </a:r>
            <a:r>
              <a:rPr lang="ko-KR" altLang="en-US" sz="1900" i="0" u="none" strike="noStrike" cap="none" dirty="0" err="1">
                <a:solidFill>
                  <a:schemeClr val="dk1"/>
                </a:solidFill>
                <a:latin typeface="+mj-ea"/>
                <a:ea typeface="+mj-ea"/>
                <a:cs typeface="Times New Roman"/>
                <a:sym typeface="Times New Roman"/>
              </a:rPr>
              <a:t>머신러닝</a:t>
            </a:r>
            <a:r>
              <a:rPr lang="ko-KR" altLang="en-US" sz="1900" i="0" u="none" strike="noStrike" cap="none" dirty="0">
                <a:solidFill>
                  <a:schemeClr val="dk1"/>
                </a:solidFill>
                <a:latin typeface="+mj-ea"/>
                <a:ea typeface="+mj-ea"/>
                <a:cs typeface="Times New Roman"/>
                <a:sym typeface="Times New Roman"/>
              </a:rPr>
              <a:t> 기법 적용 가능</a:t>
            </a:r>
            <a:endParaRPr lang="en-US" altLang="ko-KR" sz="1900" i="0" u="none" strike="noStrike" cap="none"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endParaRPr lang="en-US" altLang="ko-KR" sz="1900" i="0" u="none" strike="noStrike" cap="none"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1900" dirty="0">
                <a:solidFill>
                  <a:schemeClr val="dk1"/>
                </a:solidFill>
                <a:latin typeface="+mj-ea"/>
                <a:ea typeface="+mj-ea"/>
                <a:cs typeface="Times New Roman"/>
                <a:sym typeface="Times New Roman"/>
              </a:rPr>
              <a:t>- QSAR</a:t>
            </a:r>
          </a:p>
          <a:p>
            <a:pPr marL="0" marR="0" lvl="0" indent="0" algn="l" rtl="0">
              <a:lnSpc>
                <a:spcPct val="100000"/>
              </a:lnSpc>
              <a:spcBef>
                <a:spcPts val="0"/>
              </a:spcBef>
              <a:spcAft>
                <a:spcPts val="0"/>
              </a:spcAft>
              <a:buNone/>
            </a:pPr>
            <a:endParaRPr lang="en-US" sz="1900" i="0" u="none" strike="noStrike" cap="none"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sz="1900" dirty="0">
                <a:solidFill>
                  <a:schemeClr val="dk1"/>
                </a:solidFill>
                <a:latin typeface="+mj-ea"/>
                <a:ea typeface="+mj-ea"/>
                <a:cs typeface="Times New Roman"/>
                <a:sym typeface="Times New Roman"/>
              </a:rPr>
              <a:t>- </a:t>
            </a:r>
            <a:r>
              <a:rPr lang="ko-KR" altLang="en-US" sz="1900" dirty="0">
                <a:solidFill>
                  <a:schemeClr val="dk1"/>
                </a:solidFill>
                <a:latin typeface="+mj-ea"/>
                <a:ea typeface="+mj-ea"/>
                <a:cs typeface="Times New Roman"/>
                <a:sym typeface="Times New Roman"/>
              </a:rPr>
              <a:t>데이터 셋</a:t>
            </a:r>
            <a:endParaRPr sz="2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endParaRPr>
          </a:p>
        </p:txBody>
      </p:sp>
      <p:pic>
        <p:nvPicPr>
          <p:cNvPr id="108" name="Google Shape;108;p2"/>
          <p:cNvPicPr preferRelativeResize="0"/>
          <p:nvPr/>
        </p:nvPicPr>
        <p:blipFill rotWithShape="1">
          <a:blip r:embed="rId3">
            <a:alphaModFix/>
          </a:blip>
          <a:srcRect/>
          <a:stretch/>
        </p:blipFill>
        <p:spPr>
          <a:xfrm>
            <a:off x="9610725" y="6432288"/>
            <a:ext cx="2581275" cy="24622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5"/>
        <p:cNvGrpSpPr/>
        <p:nvPr/>
      </p:nvGrpSpPr>
      <p:grpSpPr>
        <a:xfrm>
          <a:off x="0" y="0"/>
          <a:ext cx="0" cy="0"/>
          <a:chOff x="0" y="0"/>
          <a:chExt cx="0" cy="0"/>
        </a:xfrm>
      </p:grpSpPr>
      <p:sp>
        <p:nvSpPr>
          <p:cNvPr id="96" name="Google Shape;96;p1"/>
          <p:cNvSpPr/>
          <p:nvPr/>
        </p:nvSpPr>
        <p:spPr>
          <a:xfrm>
            <a:off x="386080" y="355600"/>
            <a:ext cx="1280160" cy="1280160"/>
          </a:xfrm>
          <a:prstGeom prst="rect">
            <a:avLst/>
          </a:pr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맑은 고딕" panose="020B0503020000020004" pitchFamily="50" charset="-127"/>
              <a:ea typeface="맑은 고딕" panose="020B0503020000020004" pitchFamily="50" charset="-127"/>
              <a:sym typeface="Arial"/>
            </a:endParaRPr>
          </a:p>
        </p:txBody>
      </p:sp>
      <p:pic>
        <p:nvPicPr>
          <p:cNvPr id="97" name="Google Shape;97;p1"/>
          <p:cNvPicPr preferRelativeResize="0"/>
          <p:nvPr/>
        </p:nvPicPr>
        <p:blipFill rotWithShape="1">
          <a:blip r:embed="rId3">
            <a:alphaModFix/>
          </a:blip>
          <a:srcRect/>
          <a:stretch/>
        </p:blipFill>
        <p:spPr>
          <a:xfrm>
            <a:off x="9496631" y="6315612"/>
            <a:ext cx="2581275" cy="333375"/>
          </a:xfrm>
          <a:prstGeom prst="rect">
            <a:avLst/>
          </a:prstGeom>
          <a:noFill/>
          <a:ln>
            <a:noFill/>
          </a:ln>
        </p:spPr>
      </p:pic>
      <p:sp>
        <p:nvSpPr>
          <p:cNvPr id="98" name="Google Shape;98;p1"/>
          <p:cNvSpPr txBox="1"/>
          <p:nvPr/>
        </p:nvSpPr>
        <p:spPr>
          <a:xfrm>
            <a:off x="3074964" y="1967081"/>
            <a:ext cx="6042071" cy="1508065"/>
          </a:xfrm>
          <a:prstGeom prst="rect">
            <a:avLst/>
          </a:prstGeom>
          <a:noFill/>
          <a:ln>
            <a:noFill/>
          </a:ln>
        </p:spPr>
        <p:txBody>
          <a:bodyPr spcFirstLastPara="1" wrap="square" lIns="91425" tIns="45700" rIns="91425" bIns="45700" anchor="t" anchorCtr="0">
            <a:spAutoFit/>
          </a:bodyPr>
          <a:lstStyle/>
          <a:p>
            <a:pPr marL="0" marR="0" lvl="0" indent="0" algn="ctr" rtl="0">
              <a:lnSpc>
                <a:spcPct val="200000"/>
              </a:lnSpc>
              <a:spcBef>
                <a:spcPts val="0"/>
              </a:spcBef>
              <a:spcAft>
                <a:spcPts val="0"/>
              </a:spcAft>
              <a:buClr>
                <a:srgbClr val="000000"/>
              </a:buClr>
              <a:buSzPts val="4600"/>
              <a:buFont typeface="Arial"/>
              <a:buNone/>
            </a:pPr>
            <a:r>
              <a:rPr lang="ko-KR" altLang="en-US" sz="4600" b="1" dirty="0">
                <a:solidFill>
                  <a:schemeClr val="lt1"/>
                </a:solidFill>
                <a:latin typeface="맑은 고딕" panose="020B0503020000020004" pitchFamily="50" charset="-127"/>
                <a:ea typeface="맑은 고딕" panose="020B0503020000020004" pitchFamily="50" charset="-127"/>
              </a:rPr>
              <a:t>최종</a:t>
            </a:r>
            <a:endParaRPr sz="2800" b="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99" name="Google Shape;99;p1"/>
          <p:cNvSpPr txBox="1"/>
          <p:nvPr/>
        </p:nvSpPr>
        <p:spPr>
          <a:xfrm>
            <a:off x="9496624" y="5366850"/>
            <a:ext cx="2581275" cy="6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chemeClr val="lt1"/>
                </a:solidFill>
                <a:latin typeface="맑은 고딕" panose="020B0503020000020004" pitchFamily="50" charset="-127"/>
                <a:ea typeface="맑은 고딕" panose="020B0503020000020004" pitchFamily="50" charset="-127"/>
                <a:sym typeface="Arial"/>
              </a:rPr>
              <a:t>딥러닝 개인 프로젝트</a:t>
            </a:r>
            <a:r>
              <a:rPr lang="en-US" sz="1800" b="1" i="0" u="none" strike="noStrike" cap="none" dirty="0">
                <a:solidFill>
                  <a:schemeClr val="lt1"/>
                </a:solidFill>
                <a:latin typeface="맑은 고딕" panose="020B0503020000020004" pitchFamily="50" charset="-127"/>
                <a:ea typeface="맑은 고딕" panose="020B0503020000020004" pitchFamily="50" charset="-127"/>
                <a:sym typeface="Arial"/>
              </a:rPr>
              <a:t>강종범</a:t>
            </a:r>
            <a:endParaRPr sz="1800" b="1" i="0" u="none" strike="noStrike" cap="none" dirty="0">
              <a:solidFill>
                <a:schemeClr val="lt1"/>
              </a:solidFill>
              <a:latin typeface="맑은 고딕" panose="020B0503020000020004" pitchFamily="50" charset="-127"/>
              <a:ea typeface="맑은 고딕" panose="020B0503020000020004" pitchFamily="50" charset="-127"/>
              <a:sym typeface="Arial"/>
            </a:endParaRPr>
          </a:p>
        </p:txBody>
      </p:sp>
    </p:spTree>
    <p:extLst>
      <p:ext uri="{BB962C8B-B14F-4D97-AF65-F5344CB8AC3E}">
        <p14:creationId xmlns:p14="http://schemas.microsoft.com/office/powerpoint/2010/main" val="1523840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2"/>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06" name="Google Shape;106;p2"/>
          <p:cNvSpPr txBox="1"/>
          <p:nvPr/>
        </p:nvSpPr>
        <p:spPr>
          <a:xfrm>
            <a:off x="364156" y="189240"/>
            <a:ext cx="223546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목차</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07" name="Google Shape;107;p2"/>
          <p:cNvSpPr txBox="1"/>
          <p:nvPr/>
        </p:nvSpPr>
        <p:spPr>
          <a:xfrm>
            <a:off x="624366" y="1288616"/>
            <a:ext cx="7628100" cy="3831788"/>
          </a:xfrm>
          <a:prstGeom prst="rect">
            <a:avLst/>
          </a:prstGeom>
          <a:noFill/>
          <a:ln>
            <a:noFill/>
          </a:ln>
        </p:spPr>
        <p:txBody>
          <a:bodyPr spcFirstLastPara="1" wrap="square" lIns="91425" tIns="91425" rIns="91425" bIns="91425" anchor="t" anchorCtr="0">
            <a:spAutoFit/>
          </a:bodyPr>
          <a:lstStyle/>
          <a:p>
            <a:pPr marR="0" lvl="0" algn="l" rtl="0">
              <a:lnSpc>
                <a:spcPct val="100000"/>
              </a:lnSpc>
              <a:spcBef>
                <a:spcPts val="0"/>
              </a:spcBef>
              <a:spcAft>
                <a:spcPts val="0"/>
              </a:spcAft>
              <a:buClr>
                <a:schemeClr val="dk1"/>
              </a:buClr>
              <a:buSzPts val="2200"/>
            </a:pPr>
            <a:r>
              <a:rPr lang="en-US" altLang="ko-KR" sz="2200" b="1" dirty="0">
                <a:solidFill>
                  <a:schemeClr val="dk1"/>
                </a:solidFill>
                <a:latin typeface="+mj-ea"/>
                <a:ea typeface="+mj-ea"/>
                <a:cs typeface="Times New Roman"/>
                <a:sym typeface="Times New Roman"/>
              </a:rPr>
              <a:t>1. </a:t>
            </a:r>
            <a:r>
              <a:rPr lang="ko-KR" altLang="en-US" sz="2200" b="1" dirty="0">
                <a:solidFill>
                  <a:schemeClr val="dk1"/>
                </a:solidFill>
                <a:latin typeface="+mj-ea"/>
                <a:ea typeface="+mj-ea"/>
                <a:cs typeface="Times New Roman"/>
                <a:sym typeface="Times New Roman"/>
              </a:rPr>
              <a:t>진행 상황</a:t>
            </a:r>
            <a:endParaRPr lang="en-US" altLang="ko-KR" sz="2200" b="1" dirty="0">
              <a:solidFill>
                <a:schemeClr val="dk1"/>
              </a:solidFill>
              <a:latin typeface="+mj-ea"/>
              <a:ea typeface="+mj-ea"/>
              <a:cs typeface="Times New Roman"/>
              <a:sym typeface="Times New Roman"/>
            </a:endParaRPr>
          </a:p>
          <a:p>
            <a:pPr marR="0" lvl="0" algn="l" rtl="0">
              <a:lnSpc>
                <a:spcPct val="100000"/>
              </a:lnSpc>
              <a:spcBef>
                <a:spcPts val="0"/>
              </a:spcBef>
              <a:spcAft>
                <a:spcPts val="0"/>
              </a:spcAft>
              <a:buClr>
                <a:schemeClr val="dk1"/>
              </a:buClr>
              <a:buSzPts val="2200"/>
            </a:pPr>
            <a:endParaRPr lang="en-US" sz="1900" dirty="0">
              <a:solidFill>
                <a:schemeClr val="dk1"/>
              </a:solidFill>
              <a:latin typeface="맑은 고딕" panose="020B0503020000020004" pitchFamily="50" charset="-127"/>
              <a:ea typeface="맑은 고딕" panose="020B0503020000020004" pitchFamily="50" charset="-127"/>
              <a:cs typeface="Times New Roman"/>
              <a:sym typeface="Times New Roman"/>
            </a:endParaRPr>
          </a:p>
          <a:p>
            <a:pPr marL="0" marR="0" lvl="0" indent="0" algn="l" rtl="0">
              <a:lnSpc>
                <a:spcPct val="100000"/>
              </a:lnSpc>
              <a:spcBef>
                <a:spcPts val="0"/>
              </a:spcBef>
              <a:spcAft>
                <a:spcPts val="0"/>
              </a:spcAft>
              <a:buNone/>
            </a:pPr>
            <a:r>
              <a:rPr lang="en-US" sz="1900" dirty="0">
                <a:solidFill>
                  <a:schemeClr val="dk1"/>
                </a:solidFill>
                <a:latin typeface="맑은 고딕" panose="020B0503020000020004" pitchFamily="50" charset="-127"/>
                <a:ea typeface="맑은 고딕" panose="020B0503020000020004" pitchFamily="50" charset="-127"/>
                <a:cs typeface="Times New Roman"/>
                <a:sym typeface="Times New Roman"/>
              </a:rPr>
              <a:t>- </a:t>
            </a:r>
            <a:r>
              <a:rPr lang="ko-KR" altLang="en-US" sz="1900" dirty="0">
                <a:solidFill>
                  <a:schemeClr val="dk1"/>
                </a:solidFill>
                <a:latin typeface="+mj-ea"/>
                <a:ea typeface="+mj-ea"/>
                <a:cs typeface="Times New Roman"/>
                <a:sym typeface="Times New Roman"/>
              </a:rPr>
              <a:t> 개선 방안</a:t>
            </a: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1900" dirty="0">
                <a:solidFill>
                  <a:schemeClr val="dk1"/>
                </a:solidFill>
                <a:latin typeface="+mj-ea"/>
                <a:ea typeface="+mj-ea"/>
                <a:cs typeface="Times New Roman"/>
                <a:sym typeface="Times New Roman"/>
              </a:rPr>
              <a:t>-  </a:t>
            </a:r>
            <a:r>
              <a:rPr lang="ko-KR" altLang="en-US" sz="1900" dirty="0">
                <a:solidFill>
                  <a:schemeClr val="dk1"/>
                </a:solidFill>
                <a:latin typeface="+mj-ea"/>
                <a:ea typeface="+mj-ea"/>
                <a:cs typeface="Times New Roman"/>
                <a:sym typeface="Times New Roman"/>
              </a:rPr>
              <a:t>수정</a:t>
            </a: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1900" dirty="0">
                <a:solidFill>
                  <a:schemeClr val="dk1"/>
                </a:solidFill>
                <a:latin typeface="+mj-ea"/>
                <a:ea typeface="+mj-ea"/>
                <a:cs typeface="Times New Roman"/>
                <a:sym typeface="Times New Roman"/>
              </a:rPr>
              <a:t>-  </a:t>
            </a:r>
            <a:r>
              <a:rPr lang="ko-KR" altLang="en-US" sz="1900" dirty="0">
                <a:solidFill>
                  <a:schemeClr val="dk1"/>
                </a:solidFill>
                <a:latin typeface="+mj-ea"/>
                <a:ea typeface="+mj-ea"/>
                <a:cs typeface="Times New Roman"/>
                <a:sym typeface="Times New Roman"/>
              </a:rPr>
              <a:t>추가 개선 방안</a:t>
            </a: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1900" dirty="0">
                <a:solidFill>
                  <a:schemeClr val="dk1"/>
                </a:solidFill>
                <a:latin typeface="+mj-ea"/>
                <a:ea typeface="+mj-ea"/>
                <a:cs typeface="Times New Roman"/>
                <a:sym typeface="Times New Roman"/>
              </a:rPr>
              <a:t>-  </a:t>
            </a:r>
            <a:r>
              <a:rPr lang="ko-KR" altLang="en-US" sz="1900" dirty="0">
                <a:solidFill>
                  <a:schemeClr val="dk1"/>
                </a:solidFill>
                <a:latin typeface="+mj-ea"/>
                <a:ea typeface="+mj-ea"/>
                <a:cs typeface="Times New Roman"/>
                <a:sym typeface="Times New Roman"/>
              </a:rPr>
              <a:t>문제점 및 해결</a:t>
            </a: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1900" dirty="0">
                <a:solidFill>
                  <a:schemeClr val="dk1"/>
                </a:solidFill>
                <a:latin typeface="+mj-ea"/>
                <a:ea typeface="+mj-ea"/>
                <a:cs typeface="Times New Roman"/>
                <a:sym typeface="Times New Roman"/>
              </a:rPr>
              <a:t>- </a:t>
            </a:r>
            <a:r>
              <a:rPr lang="ko-KR" altLang="en-US" sz="1900" dirty="0">
                <a:solidFill>
                  <a:schemeClr val="dk1"/>
                </a:solidFill>
                <a:latin typeface="+mj-ea"/>
                <a:ea typeface="+mj-ea"/>
                <a:cs typeface="Times New Roman"/>
                <a:sym typeface="Times New Roman"/>
              </a:rPr>
              <a:t>추가 진행</a:t>
            </a:r>
            <a:endParaRPr lang="en-US" altLang="ko-KR" sz="19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1900" dirty="0">
                <a:solidFill>
                  <a:schemeClr val="dk1"/>
                </a:solidFill>
                <a:latin typeface="+mj-ea"/>
                <a:ea typeface="+mj-ea"/>
                <a:cs typeface="Times New Roman"/>
                <a:sym typeface="Times New Roman"/>
              </a:rPr>
              <a:t>- </a:t>
            </a:r>
            <a:r>
              <a:rPr lang="ko-KR" altLang="en-US" sz="1900" dirty="0">
                <a:solidFill>
                  <a:schemeClr val="dk1"/>
                </a:solidFill>
                <a:latin typeface="+mj-ea"/>
                <a:ea typeface="+mj-ea"/>
                <a:cs typeface="Times New Roman"/>
                <a:sym typeface="Times New Roman"/>
              </a:rPr>
              <a:t>추가 목표</a:t>
            </a:r>
          </a:p>
          <a:p>
            <a:pPr marL="0" marR="0" lvl="0" indent="0" algn="l" rtl="0">
              <a:lnSpc>
                <a:spcPct val="100000"/>
              </a:lnSpc>
              <a:spcBef>
                <a:spcPts val="0"/>
              </a:spcBef>
              <a:spcAft>
                <a:spcPts val="0"/>
              </a:spcAft>
              <a:buNone/>
            </a:pPr>
            <a:endParaRPr lang="en-US" altLang="ko-KR" sz="2200" dirty="0">
              <a:solidFill>
                <a:schemeClr val="dk1"/>
              </a:solidFill>
              <a:latin typeface="+mj-ea"/>
              <a:ea typeface="+mj-ea"/>
              <a:cs typeface="Times New Roman"/>
              <a:sym typeface="Times New Roman"/>
            </a:endParaRPr>
          </a:p>
          <a:p>
            <a:pPr marL="0" marR="0" lvl="0" indent="0" algn="l" rtl="0">
              <a:lnSpc>
                <a:spcPct val="100000"/>
              </a:lnSpc>
              <a:spcBef>
                <a:spcPts val="0"/>
              </a:spcBef>
              <a:spcAft>
                <a:spcPts val="0"/>
              </a:spcAft>
              <a:buNone/>
            </a:pPr>
            <a:r>
              <a:rPr lang="en-US" altLang="ko-KR" sz="2200" b="1" dirty="0">
                <a:solidFill>
                  <a:schemeClr val="dk1"/>
                </a:solidFill>
                <a:latin typeface="+mj-ea"/>
                <a:ea typeface="+mj-ea"/>
                <a:cs typeface="Times New Roman"/>
                <a:sym typeface="Times New Roman"/>
              </a:rPr>
              <a:t>2</a:t>
            </a:r>
            <a:r>
              <a:rPr lang="en-US" altLang="ko-KR" sz="2200" b="1" i="0" u="none" strike="noStrike" cap="none" dirty="0">
                <a:solidFill>
                  <a:schemeClr val="dk1"/>
                </a:solidFill>
                <a:latin typeface="+mj-ea"/>
                <a:ea typeface="+mj-ea"/>
                <a:cs typeface="Times New Roman"/>
                <a:sym typeface="Times New Roman"/>
              </a:rPr>
              <a:t>. </a:t>
            </a:r>
            <a:r>
              <a:rPr lang="ko-KR" altLang="en-US" sz="2200" b="1" i="0" u="none" strike="noStrike" cap="none" dirty="0">
                <a:solidFill>
                  <a:schemeClr val="dk1"/>
                </a:solidFill>
                <a:latin typeface="+mj-ea"/>
                <a:ea typeface="+mj-ea"/>
                <a:cs typeface="Times New Roman"/>
                <a:sym typeface="Times New Roman"/>
              </a:rPr>
              <a:t>정리</a:t>
            </a:r>
            <a:endParaRPr lang="en-US" altLang="ko-KR" sz="2200" b="1" i="0" u="none" strike="noStrike" cap="none" dirty="0">
              <a:solidFill>
                <a:schemeClr val="dk1"/>
              </a:solidFill>
              <a:latin typeface="+mj-ea"/>
              <a:ea typeface="+mj-ea"/>
              <a:cs typeface="Times New Roman"/>
              <a:sym typeface="Times New Roman"/>
            </a:endParaRPr>
          </a:p>
        </p:txBody>
      </p:sp>
      <p:pic>
        <p:nvPicPr>
          <p:cNvPr id="108" name="Google Shape;108;p2"/>
          <p:cNvPicPr preferRelativeResize="0"/>
          <p:nvPr/>
        </p:nvPicPr>
        <p:blipFill rotWithShape="1">
          <a:blip r:embed="rId3">
            <a:alphaModFix/>
          </a:blip>
          <a:srcRect/>
          <a:stretch/>
        </p:blipFill>
        <p:spPr>
          <a:xfrm>
            <a:off x="9610725" y="6432288"/>
            <a:ext cx="2581275" cy="246221"/>
          </a:xfrm>
          <a:prstGeom prst="rect">
            <a:avLst/>
          </a:prstGeom>
          <a:noFill/>
          <a:ln>
            <a:noFill/>
          </a:ln>
        </p:spPr>
      </p:pic>
      <p:pic>
        <p:nvPicPr>
          <p:cNvPr id="1026" name="Picture 2" descr="Featurizers — deepchem 2.7.2.dev documentation">
            <a:extLst>
              <a:ext uri="{FF2B5EF4-FFF2-40B4-BE49-F238E27FC236}">
                <a16:creationId xmlns:a16="http://schemas.microsoft.com/office/drawing/2014/main" id="{51A57DB4-CCF1-DEC3-2C83-1B16C269D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113" y="1623681"/>
            <a:ext cx="2924175"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nsorFlow를 사용해 프로덕션급 머신러닝 모델 만들기">
            <a:extLst>
              <a:ext uri="{FF2B5EF4-FFF2-40B4-BE49-F238E27FC236}">
                <a16:creationId xmlns:a16="http://schemas.microsoft.com/office/drawing/2014/main" id="{4543B03C-86B1-1C4E-1B9E-7439181A83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0134" y="1623681"/>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ck Overflow (@StackOverflow) / X">
            <a:extLst>
              <a:ext uri="{FF2B5EF4-FFF2-40B4-BE49-F238E27FC236}">
                <a16:creationId xmlns:a16="http://schemas.microsoft.com/office/drawing/2014/main" id="{B8614A48-3169-A8E0-D383-A90455FDD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0162" y="367222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깃허브 - 위키백과, 우리 모두의 백과사전">
            <a:extLst>
              <a:ext uri="{FF2B5EF4-FFF2-40B4-BE49-F238E27FC236}">
                <a16:creationId xmlns:a16="http://schemas.microsoft.com/office/drawing/2014/main" id="{93DBF82A-11CB-7644-5110-7E37683045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2054" y="3756645"/>
            <a:ext cx="1913659" cy="1974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552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개선 방안</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추가할 점</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639956" y="1807669"/>
            <a:ext cx="11308555" cy="4247317"/>
          </a:xfrm>
          <a:prstGeom prst="rect">
            <a:avLst/>
          </a:prstGeom>
          <a:noFill/>
        </p:spPr>
        <p:txBody>
          <a:bodyPr wrap="square" rtlCol="0">
            <a:spAutoFit/>
          </a:bodyPr>
          <a:lstStyle/>
          <a:p>
            <a:endParaRPr lang="en-US" altLang="ko-KR" sz="1800" dirty="0">
              <a:latin typeface="+mn-ea"/>
              <a:ea typeface="+mn-ea"/>
            </a:endParaRPr>
          </a:p>
          <a:p>
            <a:pPr marL="285750" indent="-285750">
              <a:buFont typeface="Arial" panose="020B0604020202020204" pitchFamily="34" charset="0"/>
              <a:buChar char="•"/>
            </a:pPr>
            <a:r>
              <a:rPr lang="en-US" altLang="ko-KR" sz="1800" b="1" dirty="0" err="1">
                <a:latin typeface="+mn-ea"/>
                <a:ea typeface="+mn-ea"/>
              </a:rPr>
              <a:t>RandomFroest</a:t>
            </a:r>
            <a:r>
              <a:rPr lang="ko-KR" altLang="en-US" sz="1800" b="1" dirty="0">
                <a:latin typeface="+mn-ea"/>
                <a:ea typeface="+mn-ea"/>
              </a:rPr>
              <a:t>의 경우는 생성한 피처</a:t>
            </a:r>
            <a:r>
              <a:rPr lang="en-US" altLang="ko-KR" sz="1800" b="1" dirty="0">
                <a:latin typeface="+mn-ea"/>
                <a:ea typeface="+mn-ea"/>
              </a:rPr>
              <a:t>(Graph </a:t>
            </a:r>
            <a:r>
              <a:rPr lang="ko-KR" altLang="en-US" sz="1800" b="1" dirty="0">
                <a:latin typeface="+mn-ea"/>
                <a:ea typeface="+mn-ea"/>
              </a:rPr>
              <a:t>데이터 제외</a:t>
            </a:r>
            <a:r>
              <a:rPr lang="en-US" altLang="ko-KR" sz="1800" b="1" dirty="0">
                <a:latin typeface="+mn-ea"/>
                <a:ea typeface="+mn-ea"/>
              </a:rPr>
              <a:t>)</a:t>
            </a:r>
            <a:r>
              <a:rPr lang="ko-KR" altLang="en-US" sz="1800" b="1" dirty="0">
                <a:latin typeface="+mn-ea"/>
                <a:ea typeface="+mn-ea"/>
              </a:rPr>
              <a:t>들을 합쳐서 모델링</a:t>
            </a:r>
            <a:endParaRPr lang="en-US" altLang="ko-KR" sz="1800" b="1" dirty="0">
              <a:latin typeface="+mn-ea"/>
              <a:ea typeface="+mn-ea"/>
            </a:endParaRP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ko-KR" altLang="en-US" sz="1800" dirty="0">
                <a:latin typeface="+mn-ea"/>
                <a:ea typeface="+mn-ea"/>
              </a:rPr>
              <a:t>검증데이터 </a:t>
            </a:r>
            <a:r>
              <a:rPr lang="ko-KR" altLang="en-US" sz="1800" dirty="0" err="1">
                <a:latin typeface="+mn-ea"/>
                <a:ea typeface="+mn-ea"/>
              </a:rPr>
              <a:t>분리시</a:t>
            </a:r>
            <a:r>
              <a:rPr lang="ko-KR" altLang="en-US" sz="1800" dirty="0">
                <a:latin typeface="+mn-ea"/>
                <a:ea typeface="+mn-ea"/>
              </a:rPr>
              <a:t> 반드시 데이터셋으로 </a:t>
            </a:r>
            <a:r>
              <a:rPr lang="ko-KR" altLang="en-US" sz="1800" dirty="0" err="1">
                <a:latin typeface="+mn-ea"/>
                <a:ea typeface="+mn-ea"/>
              </a:rPr>
              <a:t>바꿔줘야하는</a:t>
            </a:r>
            <a:r>
              <a:rPr lang="ko-KR" altLang="en-US" sz="1800" dirty="0">
                <a:latin typeface="+mn-ea"/>
                <a:ea typeface="+mn-ea"/>
              </a:rPr>
              <a:t> 등 기존과 달라 </a:t>
            </a:r>
            <a:r>
              <a:rPr lang="en-US" altLang="ko-KR" sz="1800" dirty="0">
                <a:latin typeface="+mn-ea"/>
                <a:ea typeface="+mn-ea"/>
              </a:rPr>
              <a:t>K-Fold </a:t>
            </a:r>
            <a:r>
              <a:rPr lang="ko-KR" altLang="en-US" sz="1800" dirty="0">
                <a:latin typeface="+mn-ea"/>
                <a:ea typeface="+mn-ea"/>
              </a:rPr>
              <a:t>아직 못 해봤음 그냥 </a:t>
            </a:r>
            <a:r>
              <a:rPr lang="en-US" altLang="ko-KR" sz="1800" dirty="0" err="1">
                <a:latin typeface="+mn-ea"/>
                <a:ea typeface="+mn-ea"/>
              </a:rPr>
              <a:t>Sklearn</a:t>
            </a:r>
            <a:r>
              <a:rPr lang="ko-KR" altLang="en-US" sz="1800" dirty="0">
                <a:latin typeface="+mn-ea"/>
                <a:ea typeface="+mn-ea"/>
              </a:rPr>
              <a:t>의 데이터 분리 방법을 쓸까 고민중</a:t>
            </a:r>
            <a:endParaRPr lang="en-US" altLang="ko-KR" sz="1800" dirty="0">
              <a:latin typeface="+mn-ea"/>
              <a:ea typeface="+mn-ea"/>
            </a:endParaRP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ko-KR" altLang="en-US" sz="1800" dirty="0" err="1">
                <a:latin typeface="+mn-ea"/>
                <a:ea typeface="+mn-ea"/>
              </a:rPr>
              <a:t>하이퍼</a:t>
            </a:r>
            <a:r>
              <a:rPr lang="ko-KR" altLang="en-US" sz="1800" dirty="0">
                <a:latin typeface="+mn-ea"/>
                <a:ea typeface="+mn-ea"/>
              </a:rPr>
              <a:t> 파라미터 수정 안함</a:t>
            </a:r>
            <a:r>
              <a:rPr lang="en-US" altLang="ko-KR" sz="1800" dirty="0">
                <a:latin typeface="+mn-ea"/>
                <a:ea typeface="+mn-ea"/>
              </a:rPr>
              <a:t> </a:t>
            </a:r>
            <a:r>
              <a:rPr lang="ko-KR" altLang="en-US" sz="1800" dirty="0">
                <a:latin typeface="+mn-ea"/>
                <a:ea typeface="+mn-ea"/>
              </a:rPr>
              <a:t>혹은 아직 기초 모델</a:t>
            </a:r>
            <a:r>
              <a:rPr lang="en-US" altLang="ko-KR" sz="1800" dirty="0">
                <a:latin typeface="+mn-ea"/>
                <a:ea typeface="+mn-ea"/>
              </a:rPr>
              <a:t>(</a:t>
            </a:r>
            <a:r>
              <a:rPr lang="ko-KR" altLang="en-US" sz="1800" dirty="0">
                <a:latin typeface="+mn-ea"/>
                <a:ea typeface="+mn-ea"/>
              </a:rPr>
              <a:t>특히 </a:t>
            </a:r>
            <a:r>
              <a:rPr lang="en-US" altLang="ko-KR" sz="1800" dirty="0">
                <a:latin typeface="+mn-ea"/>
                <a:ea typeface="+mn-ea"/>
              </a:rPr>
              <a:t>GCN)</a:t>
            </a:r>
            <a:r>
              <a:rPr lang="ko-KR" altLang="en-US" sz="1800" dirty="0">
                <a:latin typeface="+mn-ea"/>
                <a:ea typeface="+mn-ea"/>
              </a:rPr>
              <a:t>이라 공부가 좀 필요하다</a:t>
            </a:r>
            <a:r>
              <a:rPr lang="en-US" altLang="ko-KR" sz="1800" dirty="0">
                <a:latin typeface="+mn-ea"/>
                <a:ea typeface="+mn-ea"/>
              </a:rPr>
              <a:t>.</a:t>
            </a: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ko-KR" altLang="en-US" sz="1800" dirty="0">
                <a:latin typeface="+mn-ea"/>
                <a:ea typeface="+mn-ea"/>
              </a:rPr>
              <a:t>이후 최종적으로 데이터 수가 적기에 모델 검증이 끝나면 정해진 </a:t>
            </a:r>
            <a:r>
              <a:rPr lang="ko-KR" altLang="en-US" sz="1800" dirty="0" err="1">
                <a:latin typeface="+mn-ea"/>
                <a:ea typeface="+mn-ea"/>
              </a:rPr>
              <a:t>하이퍼</a:t>
            </a:r>
            <a:r>
              <a:rPr lang="ko-KR" altLang="en-US" sz="1800" dirty="0">
                <a:latin typeface="+mn-ea"/>
                <a:ea typeface="+mn-ea"/>
              </a:rPr>
              <a:t> 파라미터 그대로 </a:t>
            </a:r>
            <a:r>
              <a:rPr lang="ko-KR" altLang="en-US" sz="1800" dirty="0" err="1">
                <a:latin typeface="+mn-ea"/>
                <a:ea typeface="+mn-ea"/>
              </a:rPr>
              <a:t>훈련셋</a:t>
            </a:r>
            <a:r>
              <a:rPr lang="ko-KR" altLang="en-US" sz="1800" dirty="0">
                <a:latin typeface="+mn-ea"/>
                <a:ea typeface="+mn-ea"/>
              </a:rPr>
              <a:t> </a:t>
            </a:r>
            <a:r>
              <a:rPr lang="en-US" altLang="ko-KR" sz="1800" dirty="0">
                <a:latin typeface="+mn-ea"/>
                <a:ea typeface="+mn-ea"/>
              </a:rPr>
              <a:t>+ </a:t>
            </a:r>
            <a:r>
              <a:rPr lang="ko-KR" altLang="en-US" sz="1800" dirty="0">
                <a:latin typeface="+mn-ea"/>
                <a:ea typeface="+mn-ea"/>
              </a:rPr>
              <a:t>검증셋을 합쳐 모델 훈련 뒤 </a:t>
            </a:r>
            <a:r>
              <a:rPr lang="en-US" altLang="ko-KR" sz="1800" dirty="0">
                <a:latin typeface="+mn-ea"/>
                <a:ea typeface="+mn-ea"/>
              </a:rPr>
              <a:t>test</a:t>
            </a:r>
            <a:r>
              <a:rPr lang="ko-KR" altLang="en-US" sz="1800" dirty="0">
                <a:latin typeface="+mn-ea"/>
                <a:ea typeface="+mn-ea"/>
              </a:rPr>
              <a:t>를 할 예정</a:t>
            </a:r>
            <a:r>
              <a:rPr lang="en-US" altLang="ko-KR" sz="1800" dirty="0">
                <a:latin typeface="+mn-ea"/>
                <a:ea typeface="+mn-ea"/>
              </a:rPr>
              <a:t>.</a:t>
            </a: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ko-KR" altLang="en-US" sz="1800" b="1" dirty="0">
                <a:latin typeface="+mn-ea"/>
                <a:ea typeface="+mn-ea"/>
              </a:rPr>
              <a:t>단순 평균을 </a:t>
            </a:r>
            <a:r>
              <a:rPr lang="ko-KR" altLang="en-US" sz="1800" b="1" dirty="0" err="1">
                <a:latin typeface="+mn-ea"/>
                <a:ea typeface="+mn-ea"/>
              </a:rPr>
              <a:t>냈을때</a:t>
            </a:r>
            <a:r>
              <a:rPr lang="ko-KR" altLang="en-US" sz="1800" b="1" dirty="0">
                <a:latin typeface="+mn-ea"/>
                <a:ea typeface="+mn-ea"/>
              </a:rPr>
              <a:t> 검증 데이터셋에서는 비교적 좋은 점수가 나왔는데 </a:t>
            </a:r>
            <a:r>
              <a:rPr lang="en-US" altLang="ko-KR" sz="1800" b="1" dirty="0">
                <a:latin typeface="+mn-ea"/>
                <a:ea typeface="+mn-ea"/>
              </a:rPr>
              <a:t>test</a:t>
            </a:r>
            <a:r>
              <a:rPr lang="ko-KR" altLang="en-US" sz="1800" b="1" dirty="0">
                <a:latin typeface="+mn-ea"/>
                <a:ea typeface="+mn-ea"/>
              </a:rPr>
              <a:t>에서는 </a:t>
            </a:r>
            <a:r>
              <a:rPr lang="ko-KR" altLang="en-US" sz="1800" b="1" dirty="0" err="1">
                <a:latin typeface="+mn-ea"/>
                <a:ea typeface="+mn-ea"/>
              </a:rPr>
              <a:t>별로임</a:t>
            </a:r>
            <a:endParaRPr lang="en-US" altLang="ko-KR" sz="1800" b="1" dirty="0">
              <a:latin typeface="+mn-ea"/>
              <a:ea typeface="+mn-ea"/>
            </a:endParaRPr>
          </a:p>
          <a:p>
            <a:pPr marL="285750" indent="-285750">
              <a:buFont typeface="Arial" panose="020B0604020202020204" pitchFamily="34" charset="0"/>
              <a:buChar char="•"/>
            </a:pPr>
            <a:endParaRPr lang="en-US" altLang="ko-KR" sz="1800" dirty="0">
              <a:latin typeface="+mn-ea"/>
              <a:ea typeface="+mn-ea"/>
            </a:endParaRPr>
          </a:p>
          <a:p>
            <a:pPr marL="285750" indent="-285750">
              <a:buFont typeface="Arial" panose="020B0604020202020204" pitchFamily="34" charset="0"/>
              <a:buChar char="•"/>
            </a:pPr>
            <a:r>
              <a:rPr lang="en-US" altLang="ko-KR" sz="1800" b="1" dirty="0" err="1">
                <a:latin typeface="+mn-ea"/>
                <a:ea typeface="+mn-ea"/>
              </a:rPr>
              <a:t>Fp</a:t>
            </a:r>
            <a:r>
              <a:rPr lang="ko-KR" altLang="en-US" sz="1800" b="1" dirty="0">
                <a:latin typeface="+mn-ea"/>
                <a:ea typeface="+mn-ea"/>
              </a:rPr>
              <a:t>특성으로 돌린 모델의 설명력이 좋지 않아 분산이 작은 결과가 나왔는데 아마도 이부분때문에 평균을 </a:t>
            </a:r>
            <a:r>
              <a:rPr lang="ko-KR" altLang="en-US" sz="1800" b="1" dirty="0" err="1">
                <a:latin typeface="+mn-ea"/>
                <a:ea typeface="+mn-ea"/>
              </a:rPr>
              <a:t>낼시에</a:t>
            </a:r>
            <a:r>
              <a:rPr lang="ko-KR" altLang="en-US" sz="1800" b="1" dirty="0">
                <a:latin typeface="+mn-ea"/>
                <a:ea typeface="+mn-ea"/>
              </a:rPr>
              <a:t> 더 </a:t>
            </a:r>
            <a:r>
              <a:rPr lang="ko-KR" altLang="en-US" sz="1800" b="1" dirty="0" err="1">
                <a:latin typeface="+mn-ea"/>
                <a:ea typeface="+mn-ea"/>
              </a:rPr>
              <a:t>안좋은</a:t>
            </a:r>
            <a:r>
              <a:rPr lang="ko-KR" altLang="en-US" sz="1800" b="1" dirty="0">
                <a:latin typeface="+mn-ea"/>
                <a:ea typeface="+mn-ea"/>
              </a:rPr>
              <a:t> 영향만 준듯하다</a:t>
            </a:r>
            <a:r>
              <a:rPr lang="en-US" altLang="ko-KR" sz="1800" dirty="0">
                <a:latin typeface="+mn-ea"/>
                <a:ea typeface="+mn-ea"/>
              </a:rPr>
              <a:t>. + GCN</a:t>
            </a:r>
            <a:r>
              <a:rPr lang="ko-KR" altLang="en-US" sz="1800" dirty="0">
                <a:latin typeface="+mn-ea"/>
                <a:ea typeface="+mn-ea"/>
              </a:rPr>
              <a:t>을 쓴 경우 좋은 점수가 안 나왔다는 말이 많음</a:t>
            </a:r>
            <a:r>
              <a:rPr lang="en-US" altLang="ko-KR" sz="1800" dirty="0">
                <a:latin typeface="+mn-ea"/>
                <a:ea typeface="+mn-ea"/>
              </a:rPr>
              <a:t>.</a:t>
            </a:r>
          </a:p>
        </p:txBody>
      </p:sp>
    </p:spTree>
    <p:extLst>
      <p:ext uri="{BB962C8B-B14F-4D97-AF65-F5344CB8AC3E}">
        <p14:creationId xmlns:p14="http://schemas.microsoft.com/office/powerpoint/2010/main" val="2260334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수정</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dirty="0">
                <a:solidFill>
                  <a:srgbClr val="024B80"/>
                </a:solidFill>
                <a:latin typeface="맑은 고딕" panose="020B0503020000020004" pitchFamily="50" charset="-127"/>
                <a:ea typeface="맑은 고딕" panose="020B0503020000020004" pitchFamily="50" charset="-127"/>
                <a:cs typeface="Calibri"/>
                <a:sym typeface="Calibri"/>
              </a:rPr>
              <a:t>문제점</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pic>
        <p:nvPicPr>
          <p:cNvPr id="2" name="Picture 2">
            <a:extLst>
              <a:ext uri="{FF2B5EF4-FFF2-40B4-BE49-F238E27FC236}">
                <a16:creationId xmlns:a16="http://schemas.microsoft.com/office/drawing/2014/main" id="{CF19C994-AF16-61A4-5283-33D96C4E5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6842" y="1693193"/>
            <a:ext cx="7360227" cy="43728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68C60B-E038-73BC-2B74-05BE804BD7DE}"/>
              </a:ext>
            </a:extLst>
          </p:cNvPr>
          <p:cNvSpPr txBox="1"/>
          <p:nvPr/>
        </p:nvSpPr>
        <p:spPr>
          <a:xfrm>
            <a:off x="364155" y="1693193"/>
            <a:ext cx="3409060" cy="2308324"/>
          </a:xfrm>
          <a:prstGeom prst="rect">
            <a:avLst/>
          </a:prstGeom>
          <a:noFill/>
        </p:spPr>
        <p:txBody>
          <a:bodyPr wrap="square" rtlCol="0">
            <a:spAutoFit/>
          </a:bodyPr>
          <a:lstStyle/>
          <a:p>
            <a:r>
              <a:rPr lang="en-US" altLang="ko-KR" sz="1800" dirty="0">
                <a:latin typeface="+mn-ea"/>
                <a:ea typeface="+mn-ea"/>
              </a:rPr>
              <a:t>- ECFP</a:t>
            </a:r>
            <a:r>
              <a:rPr lang="ko-KR" altLang="en-US" sz="1800" dirty="0">
                <a:latin typeface="+mn-ea"/>
                <a:ea typeface="+mn-ea"/>
              </a:rPr>
              <a:t>의 </a:t>
            </a:r>
            <a:r>
              <a:rPr lang="en-US" altLang="ko-KR" sz="1800" dirty="0">
                <a:latin typeface="+mn-ea"/>
                <a:ea typeface="+mn-ea"/>
              </a:rPr>
              <a:t>RF</a:t>
            </a:r>
            <a:r>
              <a:rPr lang="ko-KR" altLang="en-US" sz="1800" dirty="0">
                <a:latin typeface="+mn-ea"/>
                <a:ea typeface="+mn-ea"/>
              </a:rPr>
              <a:t>모델 </a:t>
            </a:r>
            <a:r>
              <a:rPr lang="ko-KR" altLang="en-US" sz="1800" dirty="0" err="1">
                <a:latin typeface="+mn-ea"/>
                <a:ea typeface="+mn-ea"/>
              </a:rPr>
              <a:t>예측값</a:t>
            </a:r>
            <a:r>
              <a:rPr lang="ko-KR" altLang="en-US" sz="1800" dirty="0">
                <a:latin typeface="+mn-ea"/>
                <a:ea typeface="+mn-ea"/>
              </a:rPr>
              <a:t> 비교</a:t>
            </a:r>
            <a:endParaRPr lang="en-US" altLang="ko-KR" sz="1800" dirty="0">
              <a:latin typeface="+mn-ea"/>
              <a:ea typeface="+mn-ea"/>
            </a:endParaRPr>
          </a:p>
          <a:p>
            <a:endParaRPr lang="en-US" altLang="ko-KR" sz="1800" dirty="0">
              <a:latin typeface="+mn-ea"/>
              <a:ea typeface="+mn-ea"/>
            </a:endParaRPr>
          </a:p>
          <a:p>
            <a:endParaRPr lang="en-US" altLang="ko-KR" sz="1800" dirty="0">
              <a:latin typeface="+mn-ea"/>
              <a:ea typeface="+mn-ea"/>
            </a:endParaRPr>
          </a:p>
          <a:p>
            <a:r>
              <a:rPr lang="en-US" altLang="ko-KR" sz="1800" dirty="0">
                <a:latin typeface="+mn-ea"/>
                <a:ea typeface="+mn-ea"/>
              </a:rPr>
              <a:t>- </a:t>
            </a:r>
            <a:r>
              <a:rPr lang="ko-KR" altLang="en-US" sz="1800" dirty="0">
                <a:latin typeface="+mn-ea"/>
                <a:ea typeface="+mn-ea"/>
              </a:rPr>
              <a:t>모델의 성능이 낮은 것 뿐만 아니라 예측치가 평균에 거의 머물러 있어 모델을 종합해 평균할 시에 종합모델의 예측을 방해만 함</a:t>
            </a:r>
            <a:r>
              <a:rPr lang="en-US" altLang="ko-KR" sz="1800" dirty="0">
                <a:latin typeface="+mn-ea"/>
                <a:ea typeface="+mn-ea"/>
              </a:rPr>
              <a:t>.</a:t>
            </a:r>
            <a:endParaRPr lang="ko-KR" altLang="en-US" sz="1800" dirty="0">
              <a:latin typeface="+mn-ea"/>
              <a:ea typeface="+mn-ea"/>
            </a:endParaRPr>
          </a:p>
        </p:txBody>
      </p:sp>
    </p:spTree>
    <p:extLst>
      <p:ext uri="{BB962C8B-B14F-4D97-AF65-F5344CB8AC3E}">
        <p14:creationId xmlns:p14="http://schemas.microsoft.com/office/powerpoint/2010/main" val="3655737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수정</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RF </a:t>
            </a:r>
            <a:r>
              <a:rPr lang="ko-KR" altLang="en-US" sz="3000" b="1" dirty="0">
                <a:solidFill>
                  <a:srgbClr val="024B80"/>
                </a:solidFill>
                <a:latin typeface="맑은 고딕" panose="020B0503020000020004" pitchFamily="50" charset="-127"/>
                <a:ea typeface="맑은 고딕" panose="020B0503020000020004" pitchFamily="50" charset="-127"/>
                <a:cs typeface="Calibri"/>
                <a:sym typeface="Calibri"/>
              </a:rPr>
              <a:t>모델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Feature</a:t>
            </a:r>
            <a:r>
              <a:rPr lang="ko-KR" altLang="en-US" sz="3000" b="1" dirty="0">
                <a:solidFill>
                  <a:srgbClr val="024B80"/>
                </a:solidFill>
                <a:latin typeface="맑은 고딕" panose="020B0503020000020004" pitchFamily="50" charset="-127"/>
                <a:ea typeface="맑은 고딕" panose="020B0503020000020004" pitchFamily="50" charset="-127"/>
                <a:cs typeface="Calibri"/>
                <a:sym typeface="Calibri"/>
              </a:rPr>
              <a:t> 통합 </a:t>
            </a:r>
            <a:r>
              <a:rPr lang="en-US" altLang="ko-KR" sz="3000" b="1" dirty="0">
                <a:solidFill>
                  <a:srgbClr val="024B80"/>
                </a:solidFill>
                <a:latin typeface="맑은 고딕" panose="020B0503020000020004" pitchFamily="50" charset="-127"/>
                <a:ea typeface="맑은 고딕" panose="020B0503020000020004" pitchFamily="50" charset="-127"/>
                <a:cs typeface="Calibri"/>
                <a:sym typeface="Calibri"/>
              </a:rPr>
              <a:t>+ </a:t>
            </a:r>
            <a:r>
              <a:rPr lang="ko-KR" altLang="en-US" sz="3000" b="1" dirty="0" err="1">
                <a:solidFill>
                  <a:srgbClr val="024B80"/>
                </a:solidFill>
                <a:latin typeface="맑은 고딕" panose="020B0503020000020004" pitchFamily="50" charset="-127"/>
                <a:ea typeface="맑은 고딕" panose="020B0503020000020004" pitchFamily="50" charset="-127"/>
                <a:cs typeface="Calibri"/>
                <a:sym typeface="Calibri"/>
              </a:rPr>
              <a:t>하이퍼파라미터</a:t>
            </a:r>
            <a:r>
              <a:rPr lang="ko-KR" altLang="en-US" sz="3000" b="1" dirty="0">
                <a:solidFill>
                  <a:srgbClr val="024B80"/>
                </a:solidFill>
                <a:latin typeface="맑은 고딕" panose="020B0503020000020004" pitchFamily="50" charset="-127"/>
                <a:ea typeface="맑은 고딕" panose="020B0503020000020004" pitchFamily="50" charset="-127"/>
                <a:cs typeface="Calibri"/>
                <a:sym typeface="Calibri"/>
              </a:rPr>
              <a:t> 수정 후</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grpSp>
        <p:nvGrpSpPr>
          <p:cNvPr id="5" name="그룹 4">
            <a:extLst>
              <a:ext uri="{FF2B5EF4-FFF2-40B4-BE49-F238E27FC236}">
                <a16:creationId xmlns:a16="http://schemas.microsoft.com/office/drawing/2014/main" id="{5BC959FE-561D-C401-E236-48DFC61A7F0F}"/>
              </a:ext>
            </a:extLst>
          </p:cNvPr>
          <p:cNvGrpSpPr/>
          <p:nvPr/>
        </p:nvGrpSpPr>
        <p:grpSpPr>
          <a:xfrm>
            <a:off x="513770" y="1913908"/>
            <a:ext cx="10560629" cy="3398304"/>
            <a:chOff x="513770" y="1913908"/>
            <a:chExt cx="10560629" cy="3398304"/>
          </a:xfrm>
        </p:grpSpPr>
        <p:grpSp>
          <p:nvGrpSpPr>
            <p:cNvPr id="2" name="그룹 1">
              <a:extLst>
                <a:ext uri="{FF2B5EF4-FFF2-40B4-BE49-F238E27FC236}">
                  <a16:creationId xmlns:a16="http://schemas.microsoft.com/office/drawing/2014/main" id="{6D6D22B0-2837-D8CB-8827-7A8A98072C8B}"/>
                </a:ext>
              </a:extLst>
            </p:cNvPr>
            <p:cNvGrpSpPr/>
            <p:nvPr/>
          </p:nvGrpSpPr>
          <p:grpSpPr>
            <a:xfrm>
              <a:off x="513770" y="1913908"/>
              <a:ext cx="6437170" cy="3398304"/>
              <a:chOff x="2201440" y="1951466"/>
              <a:chExt cx="7788976" cy="3738134"/>
            </a:xfrm>
          </p:grpSpPr>
          <p:sp>
            <p:nvSpPr>
              <p:cNvPr id="12" name="직사각형 11">
                <a:extLst>
                  <a:ext uri="{FF2B5EF4-FFF2-40B4-BE49-F238E27FC236}">
                    <a16:creationId xmlns:a16="http://schemas.microsoft.com/office/drawing/2014/main" id="{9A2936F1-CDB4-6303-9B62-4E14A4D9D8FF}"/>
                  </a:ext>
                </a:extLst>
              </p:cNvPr>
              <p:cNvSpPr/>
              <p:nvPr/>
            </p:nvSpPr>
            <p:spPr>
              <a:xfrm>
                <a:off x="2201440" y="1951466"/>
                <a:ext cx="7788976" cy="3738134"/>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13" name="사각형: 둥근 모서리 12">
                <a:extLst>
                  <a:ext uri="{FF2B5EF4-FFF2-40B4-BE49-F238E27FC236}">
                    <a16:creationId xmlns:a16="http://schemas.microsoft.com/office/drawing/2014/main" id="{5C923C1A-8B2C-3F9F-6CD5-02DE601430EF}"/>
                  </a:ext>
                </a:extLst>
              </p:cNvPr>
              <p:cNvSpPr/>
              <p:nvPr/>
            </p:nvSpPr>
            <p:spPr>
              <a:xfrm>
                <a:off x="24466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Random Forest</a:t>
                </a:r>
                <a:endParaRPr lang="ko-KR" altLang="en-US" sz="1600" b="1" dirty="0">
                  <a:latin typeface="맑은 고딕" panose="020B0503020000020004" pitchFamily="50" charset="-127"/>
                </a:endParaRPr>
              </a:p>
            </p:txBody>
          </p:sp>
          <p:sp>
            <p:nvSpPr>
              <p:cNvPr id="14" name="사각형: 둥근 모서리 13">
                <a:extLst>
                  <a:ext uri="{FF2B5EF4-FFF2-40B4-BE49-F238E27FC236}">
                    <a16:creationId xmlns:a16="http://schemas.microsoft.com/office/drawing/2014/main" id="{F860EA5E-A6A9-7D0D-1B57-B2A458BE8A20}"/>
                  </a:ext>
                </a:extLst>
              </p:cNvPr>
              <p:cNvSpPr/>
              <p:nvPr/>
            </p:nvSpPr>
            <p:spPr>
              <a:xfrm>
                <a:off x="51263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1D CNN</a:t>
                </a:r>
                <a:endParaRPr lang="ko-KR" altLang="en-US" sz="1600" b="1" dirty="0">
                  <a:latin typeface="맑은 고딕" panose="020B0503020000020004" pitchFamily="50" charset="-127"/>
                </a:endParaRPr>
              </a:p>
            </p:txBody>
          </p:sp>
          <p:sp>
            <p:nvSpPr>
              <p:cNvPr id="15" name="사각형: 둥근 모서리 14">
                <a:extLst>
                  <a:ext uri="{FF2B5EF4-FFF2-40B4-BE49-F238E27FC236}">
                    <a16:creationId xmlns:a16="http://schemas.microsoft.com/office/drawing/2014/main" id="{E7E32F4A-2E3E-5578-E448-B707D753BE48}"/>
                  </a:ext>
                </a:extLst>
              </p:cNvPr>
              <p:cNvSpPr/>
              <p:nvPr/>
            </p:nvSpPr>
            <p:spPr>
              <a:xfrm>
                <a:off x="78060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GCN</a:t>
                </a:r>
                <a:endParaRPr lang="ko-KR" altLang="en-US" sz="1600" b="1" dirty="0">
                  <a:latin typeface="맑은 고딕" panose="020B0503020000020004" pitchFamily="50" charset="-127"/>
                </a:endParaRPr>
              </a:p>
            </p:txBody>
          </p:sp>
          <p:sp>
            <p:nvSpPr>
              <p:cNvPr id="18" name="TextBox 17">
                <a:extLst>
                  <a:ext uri="{FF2B5EF4-FFF2-40B4-BE49-F238E27FC236}">
                    <a16:creationId xmlns:a16="http://schemas.microsoft.com/office/drawing/2014/main" id="{F64C88E4-3086-1EE6-2DD3-D050E2274D66}"/>
                  </a:ext>
                </a:extLst>
              </p:cNvPr>
              <p:cNvSpPr txBox="1"/>
              <p:nvPr/>
            </p:nvSpPr>
            <p:spPr>
              <a:xfrm>
                <a:off x="2201440" y="1956282"/>
                <a:ext cx="1976788" cy="507831"/>
              </a:xfrm>
              <a:prstGeom prst="rect">
                <a:avLst/>
              </a:prstGeom>
              <a:noFill/>
            </p:spPr>
            <p:txBody>
              <a:bodyPr wrap="square" rtlCol="0">
                <a:spAutoFit/>
              </a:bodyPr>
              <a:lstStyle/>
              <a:p>
                <a:r>
                  <a:rPr lang="en-US" altLang="ko-KR" sz="2400" b="1" dirty="0">
                    <a:latin typeface="맑은 고딕" panose="020B0503020000020004" pitchFamily="50" charset="-127"/>
                    <a:ea typeface="맑은 고딕" panose="020B0503020000020004" pitchFamily="50" charset="-127"/>
                  </a:rPr>
                  <a:t>RMSE </a:t>
                </a:r>
                <a:r>
                  <a:rPr lang="ko-KR" altLang="en-US" sz="2400" b="1" dirty="0">
                    <a:latin typeface="맑은 고딕" panose="020B0503020000020004" pitchFamily="50" charset="-127"/>
                    <a:ea typeface="맑은 고딕" panose="020B0503020000020004" pitchFamily="50" charset="-127"/>
                  </a:rPr>
                  <a:t>값</a:t>
                </a:r>
                <a:endParaRPr lang="ko-KR" altLang="en-US" sz="1800" dirty="0">
                  <a:latin typeface="맑은 고딕" panose="020B0503020000020004" pitchFamily="50" charset="-127"/>
                  <a:ea typeface="맑은 고딕" panose="020B0503020000020004" pitchFamily="50" charset="-127"/>
                </a:endParaRPr>
              </a:p>
            </p:txBody>
          </p:sp>
          <p:sp>
            <p:nvSpPr>
              <p:cNvPr id="19" name="사각형: 둥근 모서리 18">
                <a:extLst>
                  <a:ext uri="{FF2B5EF4-FFF2-40B4-BE49-F238E27FC236}">
                    <a16:creationId xmlns:a16="http://schemas.microsoft.com/office/drawing/2014/main" id="{2EFB720B-0F7A-7BB4-E9D0-75FE1EB34905}"/>
                  </a:ext>
                </a:extLst>
              </p:cNvPr>
              <p:cNvSpPr/>
              <p:nvPr/>
            </p:nvSpPr>
            <p:spPr>
              <a:xfrm>
                <a:off x="2446616" y="3311258"/>
                <a:ext cx="1789631" cy="22115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Rdkit</a:t>
                </a:r>
                <a:r>
                  <a:rPr lang="en-US" altLang="ko-KR" sz="1800" b="1" dirty="0">
                    <a:latin typeface="맑은 고딕" panose="020B0503020000020004" pitchFamily="50" charset="-127"/>
                  </a:rPr>
                  <a:t> Feature</a:t>
                </a:r>
              </a:p>
              <a:p>
                <a:pPr algn="ctr"/>
                <a:r>
                  <a:rPr lang="en-US" altLang="ko-KR" sz="1800" b="1" dirty="0">
                    <a:latin typeface="맑은 고딕" panose="020B0503020000020004" pitchFamily="50" charset="-127"/>
                  </a:rPr>
                  <a:t> + ECFP</a:t>
                </a:r>
              </a:p>
              <a:p>
                <a:pPr algn="ctr"/>
                <a:endParaRPr lang="en-US" altLang="ko-KR" sz="1800" b="1" dirty="0">
                  <a:latin typeface="맑은 고딕" panose="020B0503020000020004" pitchFamily="50" charset="-127"/>
                </a:endParaRPr>
              </a:p>
              <a:p>
                <a:pPr algn="ctr"/>
                <a:r>
                  <a:rPr lang="en-US" altLang="ko-KR" sz="1800" b="1" dirty="0">
                    <a:solidFill>
                      <a:srgbClr val="FF0000"/>
                    </a:solidFill>
                    <a:latin typeface="맑은 고딕" panose="020B0503020000020004" pitchFamily="50" charset="-127"/>
                  </a:rPr>
                  <a:t>31.34</a:t>
                </a:r>
                <a:endParaRPr lang="ko-KR" altLang="en-US" sz="1800" b="1" dirty="0">
                  <a:solidFill>
                    <a:srgbClr val="FF0000"/>
                  </a:solidFill>
                  <a:latin typeface="맑은 고딕" panose="020B0503020000020004" pitchFamily="50" charset="-127"/>
                </a:endParaRPr>
              </a:p>
            </p:txBody>
          </p:sp>
          <p:sp>
            <p:nvSpPr>
              <p:cNvPr id="21" name="사각형: 둥근 모서리 20">
                <a:extLst>
                  <a:ext uri="{FF2B5EF4-FFF2-40B4-BE49-F238E27FC236}">
                    <a16:creationId xmlns:a16="http://schemas.microsoft.com/office/drawing/2014/main" id="{58F6F0F4-3158-92B2-F62B-9048A1538040}"/>
                  </a:ext>
                </a:extLst>
              </p:cNvPr>
              <p:cNvSpPr/>
              <p:nvPr/>
            </p:nvSpPr>
            <p:spPr>
              <a:xfrm>
                <a:off x="51263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a:latin typeface="맑은 고딕" panose="020B0503020000020004" pitchFamily="50" charset="-127"/>
                  </a:rPr>
                  <a:t>Mol2Vec</a:t>
                </a:r>
              </a:p>
              <a:p>
                <a:pPr algn="ctr"/>
                <a:r>
                  <a:rPr lang="en-US" altLang="ko-KR" sz="1800" b="1" dirty="0">
                    <a:latin typeface="맑은 고딕" panose="020B0503020000020004" pitchFamily="50" charset="-127"/>
                  </a:rPr>
                  <a:t>32.75</a:t>
                </a:r>
              </a:p>
              <a:p>
                <a:pPr algn="ctr"/>
                <a:r>
                  <a:rPr lang="en-US" altLang="ko-KR" sz="1800" b="1" dirty="0">
                    <a:solidFill>
                      <a:srgbClr val="FF0000"/>
                    </a:solidFill>
                    <a:latin typeface="맑은 고딕" panose="020B0503020000020004" pitchFamily="50" charset="-127"/>
                  </a:rPr>
                  <a:t>31.63</a:t>
                </a:r>
                <a:endParaRPr lang="ko-KR" altLang="en-US" sz="1800" b="1" dirty="0">
                  <a:solidFill>
                    <a:srgbClr val="FF0000"/>
                  </a:solidFill>
                  <a:latin typeface="맑은 고딕" panose="020B0503020000020004" pitchFamily="50" charset="-127"/>
                </a:endParaRPr>
              </a:p>
            </p:txBody>
          </p:sp>
          <p:sp>
            <p:nvSpPr>
              <p:cNvPr id="22" name="사각형: 둥근 모서리 21">
                <a:extLst>
                  <a:ext uri="{FF2B5EF4-FFF2-40B4-BE49-F238E27FC236}">
                    <a16:creationId xmlns:a16="http://schemas.microsoft.com/office/drawing/2014/main" id="{2EC5102C-B432-57DE-F5F7-A9071DBEA8B5}"/>
                  </a:ext>
                </a:extLst>
              </p:cNvPr>
              <p:cNvSpPr/>
              <p:nvPr/>
            </p:nvSpPr>
            <p:spPr>
              <a:xfrm>
                <a:off x="78060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ConvMol</a:t>
                </a:r>
                <a:endParaRPr lang="en-US" altLang="ko-KR" sz="1800" b="1" dirty="0">
                  <a:latin typeface="맑은 고딕" panose="020B0503020000020004" pitchFamily="50" charset="-127"/>
                </a:endParaRPr>
              </a:p>
              <a:p>
                <a:pPr algn="ctr"/>
                <a:r>
                  <a:rPr lang="en-US" altLang="ko-KR" sz="1800" b="1" dirty="0">
                    <a:latin typeface="맑은 고딕" panose="020B0503020000020004" pitchFamily="50" charset="-127"/>
                  </a:rPr>
                  <a:t>33.03</a:t>
                </a:r>
              </a:p>
              <a:p>
                <a:pPr algn="ctr"/>
                <a:r>
                  <a:rPr lang="en-US" altLang="ko-KR" sz="1800" b="1" dirty="0">
                    <a:solidFill>
                      <a:srgbClr val="FF0000"/>
                    </a:solidFill>
                    <a:latin typeface="맑은 고딕" panose="020B0503020000020004" pitchFamily="50" charset="-127"/>
                  </a:rPr>
                  <a:t>32.35</a:t>
                </a:r>
                <a:endParaRPr lang="ko-KR" altLang="en-US" sz="1800" b="1" dirty="0">
                  <a:solidFill>
                    <a:srgbClr val="FF0000"/>
                  </a:solidFill>
                  <a:latin typeface="맑은 고딕" panose="020B0503020000020004" pitchFamily="50" charset="-127"/>
                </a:endParaRPr>
              </a:p>
            </p:txBody>
          </p:sp>
        </p:grpSp>
        <p:sp>
          <p:nvSpPr>
            <p:cNvPr id="3" name="화살표: 위쪽 2">
              <a:extLst>
                <a:ext uri="{FF2B5EF4-FFF2-40B4-BE49-F238E27FC236}">
                  <a16:creationId xmlns:a16="http://schemas.microsoft.com/office/drawing/2014/main" id="{3D304C8D-289F-BEDC-D2F9-722E85887F4C}"/>
                </a:ext>
              </a:extLst>
            </p:cNvPr>
            <p:cNvSpPr/>
            <p:nvPr/>
          </p:nvSpPr>
          <p:spPr>
            <a:xfrm rot="5400000">
              <a:off x="6439108" y="3139551"/>
              <a:ext cx="2451100" cy="84392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4" name="사각형: 둥근 모서리 3">
              <a:extLst>
                <a:ext uri="{FF2B5EF4-FFF2-40B4-BE49-F238E27FC236}">
                  <a16:creationId xmlns:a16="http://schemas.microsoft.com/office/drawing/2014/main" id="{952EF434-184C-029D-E2A1-035D41A2DD67}"/>
                </a:ext>
              </a:extLst>
            </p:cNvPr>
            <p:cNvSpPr/>
            <p:nvPr/>
          </p:nvSpPr>
          <p:spPr>
            <a:xfrm>
              <a:off x="8646022" y="3150083"/>
              <a:ext cx="2428377" cy="8228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ko-KR" altLang="en-US" sz="1800" b="1" dirty="0">
                  <a:latin typeface="맑은 고딕" panose="020B0503020000020004" pitchFamily="50" charset="-127"/>
                </a:rPr>
                <a:t>모델 결과값 평균</a:t>
              </a:r>
              <a:endParaRPr lang="en-US" altLang="ko-KR" sz="1800" b="1" dirty="0">
                <a:latin typeface="맑은 고딕" panose="020B0503020000020004" pitchFamily="50" charset="-127"/>
              </a:endParaRPr>
            </a:p>
            <a:p>
              <a:pPr algn="ctr"/>
              <a:r>
                <a:rPr lang="en-US" altLang="ko-KR" sz="1800" b="1" dirty="0">
                  <a:latin typeface="맑은 고딕" panose="020B0503020000020004" pitchFamily="50" charset="-127"/>
                </a:rPr>
                <a:t>RMSE : 31.16</a:t>
              </a:r>
            </a:p>
            <a:p>
              <a:pPr algn="ctr"/>
              <a:r>
                <a:rPr lang="en-US" altLang="ko-KR" sz="1800" b="1" dirty="0">
                  <a:solidFill>
                    <a:srgbClr val="FF0000"/>
                  </a:solidFill>
                  <a:latin typeface="맑은 고딕" panose="020B0503020000020004" pitchFamily="50" charset="-127"/>
                </a:rPr>
                <a:t>RMSE : 30.85</a:t>
              </a:r>
              <a:endParaRPr lang="ko-KR" altLang="en-US" sz="1800" b="1" dirty="0">
                <a:solidFill>
                  <a:srgbClr val="FF0000"/>
                </a:solidFill>
                <a:latin typeface="맑은 고딕" panose="020B0503020000020004" pitchFamily="50" charset="-127"/>
              </a:endParaRPr>
            </a:p>
          </p:txBody>
        </p:sp>
      </p:grpSp>
    </p:spTree>
    <p:extLst>
      <p:ext uri="{BB962C8B-B14F-4D97-AF65-F5344CB8AC3E}">
        <p14:creationId xmlns:p14="http://schemas.microsoft.com/office/powerpoint/2010/main" val="17492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수정</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dirty="0">
                <a:solidFill>
                  <a:srgbClr val="024B80"/>
                </a:solidFill>
                <a:latin typeface="맑은 고딕" panose="020B0503020000020004" pitchFamily="50" charset="-127"/>
                <a:ea typeface="맑은 고딕" panose="020B0503020000020004" pitchFamily="50" charset="-127"/>
                <a:cs typeface="Calibri"/>
                <a:sym typeface="Calibri"/>
              </a:rPr>
              <a:t>수정 후 </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cs typeface="Calibri"/>
                <a:sym typeface="Calibri"/>
              </a:rPr>
              <a:t>평균</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pic>
        <p:nvPicPr>
          <p:cNvPr id="1026" name="Picture 2">
            <a:extLst>
              <a:ext uri="{FF2B5EF4-FFF2-40B4-BE49-F238E27FC236}">
                <a16:creationId xmlns:a16="http://schemas.microsoft.com/office/drawing/2014/main" id="{7CBD54F0-7801-3F1E-E82F-AE3E5233D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449" y="1607875"/>
            <a:ext cx="6691115" cy="39753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918325-BDD2-B065-C456-0ED172598DA8}"/>
              </a:ext>
            </a:extLst>
          </p:cNvPr>
          <p:cNvSpPr txBox="1"/>
          <p:nvPr/>
        </p:nvSpPr>
        <p:spPr>
          <a:xfrm>
            <a:off x="364155" y="1818290"/>
            <a:ext cx="2386214" cy="2585323"/>
          </a:xfrm>
          <a:prstGeom prst="rect">
            <a:avLst/>
          </a:prstGeom>
          <a:noFill/>
        </p:spPr>
        <p:txBody>
          <a:bodyPr wrap="square" rtlCol="0">
            <a:spAutoFit/>
          </a:bodyPr>
          <a:lstStyle/>
          <a:p>
            <a:r>
              <a:rPr lang="en-US" altLang="ko-KR" sz="1800" dirty="0">
                <a:latin typeface="+mn-ea"/>
                <a:ea typeface="+mn-ea"/>
              </a:rPr>
              <a:t>- </a:t>
            </a:r>
            <a:r>
              <a:rPr lang="ko-KR" altLang="en-US" sz="1800" dirty="0">
                <a:latin typeface="+mn-ea"/>
                <a:ea typeface="+mn-ea"/>
              </a:rPr>
              <a:t>이전 평균모델보다 분산이 더 커지면서 모델의 설명력이 좋아진 것으로 보임 </a:t>
            </a:r>
            <a:endParaRPr lang="en-US" altLang="ko-KR" sz="1800" dirty="0">
              <a:latin typeface="+mn-ea"/>
              <a:ea typeface="+mn-ea"/>
            </a:endParaRPr>
          </a:p>
          <a:p>
            <a:endParaRPr lang="en-US" altLang="ko-KR" sz="1800" dirty="0">
              <a:latin typeface="+mn-ea"/>
              <a:ea typeface="+mn-ea"/>
            </a:endParaRPr>
          </a:p>
          <a:p>
            <a:r>
              <a:rPr lang="en-US" altLang="ko-KR" sz="1800" dirty="0">
                <a:latin typeface="+mn-ea"/>
                <a:ea typeface="+mn-ea"/>
              </a:rPr>
              <a:t>- </a:t>
            </a:r>
            <a:r>
              <a:rPr lang="ko-KR" altLang="en-US" sz="1800" dirty="0">
                <a:latin typeface="+mn-ea"/>
                <a:ea typeface="+mn-ea"/>
              </a:rPr>
              <a:t>테스트 데이터에 적용시켜 제출했더니 </a:t>
            </a:r>
            <a:r>
              <a:rPr lang="en-US" altLang="ko-KR" sz="1800" dirty="0">
                <a:latin typeface="+mn-ea"/>
                <a:ea typeface="+mn-ea"/>
              </a:rPr>
              <a:t>RMSE </a:t>
            </a:r>
            <a:r>
              <a:rPr lang="ko-KR" altLang="en-US" sz="1800" dirty="0">
                <a:latin typeface="+mn-ea"/>
                <a:ea typeface="+mn-ea"/>
              </a:rPr>
              <a:t>는 </a:t>
            </a:r>
            <a:r>
              <a:rPr lang="en-US" altLang="ko-KR" sz="1800" dirty="0">
                <a:solidFill>
                  <a:srgbClr val="FF0000"/>
                </a:solidFill>
                <a:latin typeface="+mn-ea"/>
                <a:ea typeface="+mn-ea"/>
              </a:rPr>
              <a:t>29.26</a:t>
            </a:r>
            <a:r>
              <a:rPr lang="ko-KR" altLang="en-US" sz="1800" dirty="0">
                <a:latin typeface="+mn-ea"/>
                <a:ea typeface="+mn-ea"/>
              </a:rPr>
              <a:t>으로 더 낮아짐</a:t>
            </a:r>
            <a:r>
              <a:rPr lang="en-US" altLang="ko-KR" sz="1800" dirty="0">
                <a:latin typeface="+mn-ea"/>
                <a:ea typeface="+mn-ea"/>
              </a:rPr>
              <a:t>.</a:t>
            </a:r>
            <a:endParaRPr lang="ko-KR" altLang="en-US" sz="1800" dirty="0">
              <a:latin typeface="+mn-ea"/>
              <a:ea typeface="+mn-ea"/>
            </a:endParaRPr>
          </a:p>
        </p:txBody>
      </p:sp>
      <p:pic>
        <p:nvPicPr>
          <p:cNvPr id="4" name="그림 3">
            <a:extLst>
              <a:ext uri="{FF2B5EF4-FFF2-40B4-BE49-F238E27FC236}">
                <a16:creationId xmlns:a16="http://schemas.microsoft.com/office/drawing/2014/main" id="{4433989E-EDA2-CC5D-E734-6C23DBACD41C}"/>
              </a:ext>
            </a:extLst>
          </p:cNvPr>
          <p:cNvPicPr>
            <a:picLocks noChangeAspect="1"/>
          </p:cNvPicPr>
          <p:nvPr/>
        </p:nvPicPr>
        <p:blipFill rotWithShape="1">
          <a:blip r:embed="rId5"/>
          <a:srcRect l="47414" t="29256" r="28448" b="65414"/>
          <a:stretch/>
        </p:blipFill>
        <p:spPr>
          <a:xfrm>
            <a:off x="508101" y="5722979"/>
            <a:ext cx="11175649" cy="694106"/>
          </a:xfrm>
          <a:prstGeom prst="rect">
            <a:avLst/>
          </a:prstGeom>
        </p:spPr>
      </p:pic>
    </p:spTree>
    <p:extLst>
      <p:ext uri="{BB962C8B-B14F-4D97-AF65-F5344CB8AC3E}">
        <p14:creationId xmlns:p14="http://schemas.microsoft.com/office/powerpoint/2010/main" val="20026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추가 </a:t>
            </a: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개선 방안</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추가할 점</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4339650"/>
          </a:xfrm>
          <a:prstGeom prst="rect">
            <a:avLst/>
          </a:prstGeom>
          <a:noFill/>
        </p:spPr>
        <p:txBody>
          <a:bodyPr wrap="square" rtlCol="0">
            <a:spAutoFit/>
          </a:bodyPr>
          <a:lstStyle/>
          <a:p>
            <a:pPr marL="171450" indent="-171450">
              <a:buFont typeface="Arial" panose="020B0604020202020204" pitchFamily="34" charset="0"/>
              <a:buChar char="•"/>
            </a:pPr>
            <a:r>
              <a:rPr lang="en-US" altLang="ko-KR" sz="1200" strike="sngStrike" dirty="0" err="1">
                <a:latin typeface="+mj-ea"/>
                <a:ea typeface="+mj-ea"/>
              </a:rPr>
              <a:t>RandomFroest</a:t>
            </a:r>
            <a:r>
              <a:rPr lang="ko-KR" altLang="en-US" sz="1200" strike="sngStrike" dirty="0">
                <a:latin typeface="+mj-ea"/>
                <a:ea typeface="+mj-ea"/>
              </a:rPr>
              <a:t>의 경우는 생성한 피처</a:t>
            </a:r>
            <a:r>
              <a:rPr lang="en-US" altLang="ko-KR" sz="1200" strike="sngStrike" dirty="0">
                <a:latin typeface="+mj-ea"/>
                <a:ea typeface="+mj-ea"/>
              </a:rPr>
              <a:t>(Graph </a:t>
            </a:r>
            <a:r>
              <a:rPr lang="ko-KR" altLang="en-US" sz="1200" strike="sngStrike" dirty="0">
                <a:latin typeface="+mj-ea"/>
                <a:ea typeface="+mj-ea"/>
              </a:rPr>
              <a:t>데이터 제외</a:t>
            </a:r>
            <a:r>
              <a:rPr lang="en-US" altLang="ko-KR" sz="1200" strike="sngStrike" dirty="0">
                <a:latin typeface="+mj-ea"/>
                <a:ea typeface="+mj-ea"/>
              </a:rPr>
              <a:t>)</a:t>
            </a:r>
            <a:r>
              <a:rPr lang="ko-KR" altLang="en-US" sz="1200" strike="sngStrike" dirty="0">
                <a:latin typeface="+mj-ea"/>
                <a:ea typeface="+mj-ea"/>
              </a:rPr>
              <a:t>들을 합쳐서 모델링</a:t>
            </a:r>
            <a:endParaRPr lang="en-US" altLang="ko-KR" sz="1200" strike="sngStrike" dirty="0">
              <a:latin typeface="+mj-ea"/>
              <a:ea typeface="+mj-ea"/>
            </a:endParaRPr>
          </a:p>
          <a:p>
            <a:pPr marL="285750" indent="-285750">
              <a:buFont typeface="Arial" panose="020B0604020202020204" pitchFamily="34" charset="0"/>
              <a:buChar char="•"/>
            </a:pPr>
            <a:endParaRPr lang="en-US" altLang="ko-KR" sz="1800" dirty="0">
              <a:latin typeface="+mj-ea"/>
              <a:ea typeface="+mj-ea"/>
            </a:endParaRPr>
          </a:p>
          <a:p>
            <a:pPr marL="285750" indent="-285750">
              <a:buFont typeface="Arial" panose="020B0604020202020204" pitchFamily="34" charset="0"/>
              <a:buChar char="•"/>
            </a:pPr>
            <a:r>
              <a:rPr lang="ko-KR" altLang="en-US" sz="1800" dirty="0">
                <a:latin typeface="+mj-ea"/>
                <a:ea typeface="+mj-ea"/>
              </a:rPr>
              <a:t>검증데이터 </a:t>
            </a:r>
            <a:r>
              <a:rPr lang="ko-KR" altLang="en-US" sz="1800" dirty="0" err="1">
                <a:latin typeface="+mj-ea"/>
                <a:ea typeface="+mj-ea"/>
              </a:rPr>
              <a:t>분리시</a:t>
            </a:r>
            <a:r>
              <a:rPr lang="ko-KR" altLang="en-US" sz="1800" dirty="0">
                <a:latin typeface="+mj-ea"/>
                <a:ea typeface="+mj-ea"/>
              </a:rPr>
              <a:t> 반드시 데이터셋으로 </a:t>
            </a:r>
            <a:r>
              <a:rPr lang="ko-KR" altLang="en-US" sz="1800" dirty="0" err="1">
                <a:latin typeface="+mj-ea"/>
                <a:ea typeface="+mj-ea"/>
              </a:rPr>
              <a:t>바꿔줘야하는</a:t>
            </a:r>
            <a:r>
              <a:rPr lang="ko-KR" altLang="en-US" sz="1800" dirty="0">
                <a:latin typeface="+mj-ea"/>
                <a:ea typeface="+mj-ea"/>
              </a:rPr>
              <a:t> 등 기존과 달라 </a:t>
            </a:r>
            <a:r>
              <a:rPr lang="en-US" altLang="ko-KR" sz="1800" dirty="0">
                <a:latin typeface="+mj-ea"/>
                <a:ea typeface="+mj-ea"/>
              </a:rPr>
              <a:t>K-Fold </a:t>
            </a:r>
            <a:r>
              <a:rPr lang="ko-KR" altLang="en-US" sz="1800" dirty="0">
                <a:latin typeface="+mj-ea"/>
                <a:ea typeface="+mj-ea"/>
              </a:rPr>
              <a:t>아직 못 해봤음 그냥 </a:t>
            </a:r>
            <a:r>
              <a:rPr lang="en-US" altLang="ko-KR" sz="1800" dirty="0" err="1">
                <a:latin typeface="+mj-ea"/>
                <a:ea typeface="+mj-ea"/>
              </a:rPr>
              <a:t>Sklearn</a:t>
            </a:r>
            <a:r>
              <a:rPr lang="ko-KR" altLang="en-US" sz="1800" dirty="0">
                <a:latin typeface="+mj-ea"/>
                <a:ea typeface="+mj-ea"/>
              </a:rPr>
              <a:t>의 데이터 분리 방법을 쓸까 고민중</a:t>
            </a:r>
            <a:endParaRPr lang="en-US" altLang="ko-KR" sz="1800" dirty="0">
              <a:latin typeface="+mj-ea"/>
              <a:ea typeface="+mj-ea"/>
            </a:endParaRPr>
          </a:p>
          <a:p>
            <a:pPr marL="285750" indent="-285750">
              <a:buFont typeface="Arial" panose="020B0604020202020204" pitchFamily="34" charset="0"/>
              <a:buChar char="•"/>
            </a:pPr>
            <a:r>
              <a:rPr lang="en-US" altLang="ko-KR" sz="1800" b="1" dirty="0">
                <a:latin typeface="+mj-ea"/>
                <a:ea typeface="+mj-ea"/>
              </a:rPr>
              <a:t>-&gt; </a:t>
            </a:r>
            <a:r>
              <a:rPr lang="ko-KR" altLang="en-US" sz="1800" b="1" dirty="0">
                <a:latin typeface="+mj-ea"/>
                <a:ea typeface="+mj-ea"/>
              </a:rPr>
              <a:t>기존 </a:t>
            </a:r>
            <a:r>
              <a:rPr lang="en-US" altLang="ko-KR" sz="1800" b="1" dirty="0" err="1">
                <a:latin typeface="+mj-ea"/>
                <a:ea typeface="+mj-ea"/>
              </a:rPr>
              <a:t>ScaffoldSplitter</a:t>
            </a:r>
            <a:r>
              <a:rPr lang="en-US" altLang="ko-KR" sz="1800" b="1" dirty="0">
                <a:latin typeface="+mj-ea"/>
                <a:ea typeface="+mj-ea"/>
              </a:rPr>
              <a:t> </a:t>
            </a:r>
            <a:r>
              <a:rPr lang="ko-KR" altLang="en-US" sz="1800" b="1" dirty="0">
                <a:latin typeface="+mj-ea"/>
                <a:ea typeface="+mj-ea"/>
              </a:rPr>
              <a:t>의 성능이 좋고 앙상블 모델 검증을 위해 </a:t>
            </a:r>
            <a:r>
              <a:rPr lang="en-US" altLang="ko-KR" sz="1800" b="1" dirty="0">
                <a:latin typeface="+mj-ea"/>
                <a:ea typeface="+mj-ea"/>
              </a:rPr>
              <a:t>K-Fold </a:t>
            </a:r>
            <a:r>
              <a:rPr lang="ko-KR" altLang="en-US" sz="1800" b="1" dirty="0">
                <a:latin typeface="+mj-ea"/>
                <a:ea typeface="+mj-ea"/>
              </a:rPr>
              <a:t>사용 </a:t>
            </a:r>
            <a:r>
              <a:rPr lang="en-US" altLang="ko-KR" sz="1800" b="1" dirty="0">
                <a:latin typeface="+mj-ea"/>
                <a:ea typeface="+mj-ea"/>
              </a:rPr>
              <a:t>X</a:t>
            </a:r>
          </a:p>
          <a:p>
            <a:pPr marL="285750" indent="-285750">
              <a:buFont typeface="Arial" panose="020B0604020202020204" pitchFamily="34" charset="0"/>
              <a:buChar char="•"/>
            </a:pPr>
            <a:endParaRPr lang="en-US" altLang="ko-KR" sz="1800" dirty="0">
              <a:latin typeface="+mj-ea"/>
              <a:ea typeface="+mj-ea"/>
            </a:endParaRPr>
          </a:p>
          <a:p>
            <a:pPr marL="285750" indent="-285750">
              <a:buFont typeface="Arial" panose="020B0604020202020204" pitchFamily="34" charset="0"/>
              <a:buChar char="•"/>
            </a:pPr>
            <a:r>
              <a:rPr lang="ko-KR" altLang="en-US" sz="1800" dirty="0" err="1">
                <a:latin typeface="+mj-ea"/>
                <a:ea typeface="+mj-ea"/>
              </a:rPr>
              <a:t>하이퍼</a:t>
            </a:r>
            <a:r>
              <a:rPr lang="ko-KR" altLang="en-US" sz="1800" dirty="0">
                <a:latin typeface="+mj-ea"/>
                <a:ea typeface="+mj-ea"/>
              </a:rPr>
              <a:t> 파라미터 수정 안함</a:t>
            </a:r>
            <a:r>
              <a:rPr lang="en-US" altLang="ko-KR" sz="1800" dirty="0">
                <a:latin typeface="+mj-ea"/>
                <a:ea typeface="+mj-ea"/>
              </a:rPr>
              <a:t> </a:t>
            </a:r>
            <a:r>
              <a:rPr lang="ko-KR" altLang="en-US" sz="1800" dirty="0">
                <a:latin typeface="+mj-ea"/>
                <a:ea typeface="+mj-ea"/>
              </a:rPr>
              <a:t>혹은 아직 기초 모델</a:t>
            </a:r>
            <a:r>
              <a:rPr lang="en-US" altLang="ko-KR" sz="1800" dirty="0">
                <a:latin typeface="+mj-ea"/>
                <a:ea typeface="+mj-ea"/>
              </a:rPr>
              <a:t>(</a:t>
            </a:r>
            <a:r>
              <a:rPr lang="ko-KR" altLang="en-US" sz="1800" dirty="0">
                <a:latin typeface="+mj-ea"/>
                <a:ea typeface="+mj-ea"/>
              </a:rPr>
              <a:t>특히 </a:t>
            </a:r>
            <a:r>
              <a:rPr lang="en-US" altLang="ko-KR" sz="1800" dirty="0">
                <a:latin typeface="+mj-ea"/>
                <a:ea typeface="+mj-ea"/>
              </a:rPr>
              <a:t>GCN)</a:t>
            </a:r>
            <a:r>
              <a:rPr lang="ko-KR" altLang="en-US" sz="1800" dirty="0">
                <a:latin typeface="+mj-ea"/>
                <a:ea typeface="+mj-ea"/>
              </a:rPr>
              <a:t>이라 공부가 좀 필요하다</a:t>
            </a:r>
            <a:r>
              <a:rPr lang="en-US" altLang="ko-KR" sz="1800" dirty="0">
                <a:latin typeface="+mj-ea"/>
                <a:ea typeface="+mj-ea"/>
              </a:rPr>
              <a:t>.</a:t>
            </a:r>
          </a:p>
          <a:p>
            <a:pPr marL="285750" indent="-285750">
              <a:buFont typeface="Arial" panose="020B0604020202020204" pitchFamily="34" charset="0"/>
              <a:buChar char="•"/>
            </a:pPr>
            <a:r>
              <a:rPr lang="en-US" altLang="ko-KR" sz="1800" b="1" dirty="0">
                <a:latin typeface="+mj-ea"/>
                <a:ea typeface="+mj-ea"/>
              </a:rPr>
              <a:t>-&gt; GCN</a:t>
            </a:r>
            <a:r>
              <a:rPr lang="ko-KR" altLang="en-US" sz="1800" b="1" dirty="0">
                <a:latin typeface="+mj-ea"/>
                <a:ea typeface="+mj-ea"/>
              </a:rPr>
              <a:t>에서 문제점 발견 및 수정</a:t>
            </a:r>
            <a:endParaRPr lang="en-US" altLang="ko-KR" sz="1800" b="1" dirty="0">
              <a:latin typeface="+mj-ea"/>
              <a:ea typeface="+mj-ea"/>
            </a:endParaRPr>
          </a:p>
          <a:p>
            <a:pPr marL="285750" indent="-285750">
              <a:buFont typeface="Arial" panose="020B0604020202020204" pitchFamily="34" charset="0"/>
              <a:buChar char="•"/>
            </a:pPr>
            <a:endParaRPr lang="en-US" altLang="ko-KR" sz="1800" dirty="0">
              <a:latin typeface="+mj-ea"/>
              <a:ea typeface="+mj-ea"/>
            </a:endParaRPr>
          </a:p>
          <a:p>
            <a:pPr marL="285750" indent="-285750">
              <a:buFont typeface="Arial" panose="020B0604020202020204" pitchFamily="34" charset="0"/>
              <a:buChar char="•"/>
            </a:pPr>
            <a:r>
              <a:rPr lang="ko-KR" altLang="en-US" sz="1800" dirty="0">
                <a:latin typeface="+mj-ea"/>
                <a:ea typeface="+mj-ea"/>
              </a:rPr>
              <a:t>이후 최종적으로 데이터 수가 적기에 모델 검증이 끝나면 정해진 </a:t>
            </a:r>
            <a:r>
              <a:rPr lang="ko-KR" altLang="en-US" sz="1800" dirty="0" err="1">
                <a:latin typeface="+mj-ea"/>
                <a:ea typeface="+mj-ea"/>
              </a:rPr>
              <a:t>하이퍼</a:t>
            </a:r>
            <a:r>
              <a:rPr lang="ko-KR" altLang="en-US" sz="1800" dirty="0">
                <a:latin typeface="+mj-ea"/>
                <a:ea typeface="+mj-ea"/>
              </a:rPr>
              <a:t> 파라미터 그대로 </a:t>
            </a:r>
            <a:r>
              <a:rPr lang="ko-KR" altLang="en-US" sz="1800" dirty="0" err="1">
                <a:latin typeface="+mj-ea"/>
                <a:ea typeface="+mj-ea"/>
              </a:rPr>
              <a:t>훈련셋</a:t>
            </a:r>
            <a:r>
              <a:rPr lang="ko-KR" altLang="en-US" sz="1800" dirty="0">
                <a:latin typeface="+mj-ea"/>
                <a:ea typeface="+mj-ea"/>
              </a:rPr>
              <a:t> </a:t>
            </a:r>
            <a:r>
              <a:rPr lang="en-US" altLang="ko-KR" sz="1800" dirty="0">
                <a:latin typeface="+mj-ea"/>
                <a:ea typeface="+mj-ea"/>
              </a:rPr>
              <a:t>+ </a:t>
            </a:r>
            <a:r>
              <a:rPr lang="ko-KR" altLang="en-US" sz="1800" dirty="0">
                <a:latin typeface="+mj-ea"/>
                <a:ea typeface="+mj-ea"/>
              </a:rPr>
              <a:t>검증셋을 합쳐 모델 훈련 뒤 </a:t>
            </a:r>
            <a:r>
              <a:rPr lang="en-US" altLang="ko-KR" sz="1800" dirty="0">
                <a:latin typeface="+mj-ea"/>
                <a:ea typeface="+mj-ea"/>
              </a:rPr>
              <a:t>test</a:t>
            </a:r>
            <a:r>
              <a:rPr lang="ko-KR" altLang="en-US" sz="1800" dirty="0">
                <a:latin typeface="+mj-ea"/>
                <a:ea typeface="+mj-ea"/>
              </a:rPr>
              <a:t>를 할 예정</a:t>
            </a:r>
            <a:r>
              <a:rPr lang="en-US" altLang="ko-KR" sz="1800" dirty="0">
                <a:latin typeface="+mj-ea"/>
                <a:ea typeface="+mj-ea"/>
              </a:rPr>
              <a:t>.</a:t>
            </a:r>
          </a:p>
          <a:p>
            <a:pPr marL="285750" indent="-285750">
              <a:buFont typeface="Arial" panose="020B0604020202020204" pitchFamily="34" charset="0"/>
              <a:buChar char="•"/>
            </a:pPr>
            <a:r>
              <a:rPr lang="en-US" altLang="ko-KR" sz="1800" b="1" dirty="0">
                <a:latin typeface="+mj-ea"/>
                <a:ea typeface="+mj-ea"/>
              </a:rPr>
              <a:t>-&gt; X</a:t>
            </a:r>
            <a:endParaRPr lang="en-US" altLang="ko-KR" sz="1800" b="1" dirty="0">
              <a:solidFill>
                <a:srgbClr val="FF0000"/>
              </a:solidFill>
              <a:latin typeface="+mj-ea"/>
              <a:ea typeface="+mj-ea"/>
            </a:endParaRPr>
          </a:p>
          <a:p>
            <a:pPr marL="285750" indent="-285750">
              <a:buFont typeface="Arial" panose="020B0604020202020204" pitchFamily="34" charset="0"/>
              <a:buChar char="•"/>
            </a:pPr>
            <a:endParaRPr lang="en-US" altLang="ko-KR" sz="1800" dirty="0">
              <a:latin typeface="+mj-ea"/>
              <a:ea typeface="+mj-ea"/>
            </a:endParaRPr>
          </a:p>
          <a:p>
            <a:pPr marL="285750" indent="-285750">
              <a:buFont typeface="Arial" panose="020B0604020202020204" pitchFamily="34" charset="0"/>
              <a:buChar char="•"/>
            </a:pPr>
            <a:r>
              <a:rPr lang="ko-KR" altLang="en-US" sz="1200" strike="sngStrike" dirty="0">
                <a:latin typeface="+mj-ea"/>
                <a:ea typeface="+mj-ea"/>
              </a:rPr>
              <a:t>단순 평균을 </a:t>
            </a:r>
            <a:r>
              <a:rPr lang="ko-KR" altLang="en-US" sz="1200" strike="sngStrike" dirty="0" err="1">
                <a:latin typeface="+mj-ea"/>
                <a:ea typeface="+mj-ea"/>
              </a:rPr>
              <a:t>냈을때</a:t>
            </a:r>
            <a:r>
              <a:rPr lang="ko-KR" altLang="en-US" sz="1200" strike="sngStrike" dirty="0">
                <a:latin typeface="+mj-ea"/>
                <a:ea typeface="+mj-ea"/>
              </a:rPr>
              <a:t> 검증 데이터셋에서는 비교적 좋은 점수가 나왔는데 </a:t>
            </a:r>
            <a:r>
              <a:rPr lang="en-US" altLang="ko-KR" sz="1200" strike="sngStrike" dirty="0">
                <a:latin typeface="+mj-ea"/>
                <a:ea typeface="+mj-ea"/>
              </a:rPr>
              <a:t>test</a:t>
            </a:r>
            <a:r>
              <a:rPr lang="ko-KR" altLang="en-US" sz="1200" strike="sngStrike" dirty="0">
                <a:latin typeface="+mj-ea"/>
                <a:ea typeface="+mj-ea"/>
              </a:rPr>
              <a:t>에서는 </a:t>
            </a:r>
            <a:r>
              <a:rPr lang="ko-KR" altLang="en-US" sz="1200" strike="sngStrike" dirty="0" err="1">
                <a:latin typeface="+mj-ea"/>
                <a:ea typeface="+mj-ea"/>
              </a:rPr>
              <a:t>별로임</a:t>
            </a:r>
            <a:endParaRPr lang="en-US" altLang="ko-KR" sz="1200" strike="sngStrike" dirty="0">
              <a:latin typeface="+mj-ea"/>
              <a:ea typeface="+mj-ea"/>
            </a:endParaRPr>
          </a:p>
          <a:p>
            <a:pPr marL="285750" indent="-285750">
              <a:buFont typeface="Arial" panose="020B0604020202020204" pitchFamily="34" charset="0"/>
              <a:buChar char="•"/>
            </a:pPr>
            <a:endParaRPr lang="en-US" altLang="ko-KR" sz="1200" dirty="0">
              <a:latin typeface="+mj-ea"/>
              <a:ea typeface="+mj-ea"/>
            </a:endParaRPr>
          </a:p>
          <a:p>
            <a:pPr marL="285750" indent="-285750">
              <a:buFont typeface="Arial" panose="020B0604020202020204" pitchFamily="34" charset="0"/>
              <a:buChar char="•"/>
            </a:pPr>
            <a:r>
              <a:rPr lang="en-US" altLang="ko-KR" sz="1200" strike="sngStrike" dirty="0" err="1">
                <a:latin typeface="+mj-ea"/>
                <a:ea typeface="+mj-ea"/>
              </a:rPr>
              <a:t>Fp</a:t>
            </a:r>
            <a:r>
              <a:rPr lang="ko-KR" altLang="en-US" sz="1200" strike="sngStrike" dirty="0">
                <a:latin typeface="+mj-ea"/>
                <a:ea typeface="+mj-ea"/>
              </a:rPr>
              <a:t>특성으로 돌린 모델의 설명력이 좋지 않아 분산이 작은 결과가 나왔는데 아마도 이부분때문에 평균을 </a:t>
            </a:r>
            <a:r>
              <a:rPr lang="ko-KR" altLang="en-US" sz="1200" strike="sngStrike" dirty="0" err="1">
                <a:latin typeface="+mj-ea"/>
                <a:ea typeface="+mj-ea"/>
              </a:rPr>
              <a:t>낼시에</a:t>
            </a:r>
            <a:r>
              <a:rPr lang="ko-KR" altLang="en-US" sz="1200" strike="sngStrike" dirty="0">
                <a:latin typeface="+mj-ea"/>
                <a:ea typeface="+mj-ea"/>
              </a:rPr>
              <a:t> 더 </a:t>
            </a:r>
            <a:r>
              <a:rPr lang="ko-KR" altLang="en-US" sz="1200" strike="sngStrike" dirty="0" err="1">
                <a:latin typeface="+mj-ea"/>
                <a:ea typeface="+mj-ea"/>
              </a:rPr>
              <a:t>안좋은</a:t>
            </a:r>
            <a:r>
              <a:rPr lang="ko-KR" altLang="en-US" sz="1200" strike="sngStrike" dirty="0">
                <a:latin typeface="+mj-ea"/>
                <a:ea typeface="+mj-ea"/>
              </a:rPr>
              <a:t> 영향만 준듯하다</a:t>
            </a:r>
            <a:r>
              <a:rPr lang="en-US" altLang="ko-KR" sz="1200" strike="sngStrike" dirty="0">
                <a:latin typeface="+mj-ea"/>
                <a:ea typeface="+mj-ea"/>
              </a:rPr>
              <a:t>. + GCN</a:t>
            </a:r>
            <a:r>
              <a:rPr lang="ko-KR" altLang="en-US" sz="1200" strike="sngStrike" dirty="0">
                <a:latin typeface="+mj-ea"/>
                <a:ea typeface="+mj-ea"/>
              </a:rPr>
              <a:t>을 쓴 경우 좋은 점수가 안 나왔다는 말이 많음</a:t>
            </a:r>
            <a:r>
              <a:rPr lang="en-US" altLang="ko-KR" sz="1200" strike="sngStrike" dirty="0">
                <a:latin typeface="+mj-ea"/>
                <a:ea typeface="+mj-ea"/>
              </a:rPr>
              <a:t>.</a:t>
            </a:r>
          </a:p>
        </p:txBody>
      </p:sp>
    </p:spTree>
    <p:extLst>
      <p:ext uri="{BB962C8B-B14F-4D97-AF65-F5344CB8AC3E}">
        <p14:creationId xmlns:p14="http://schemas.microsoft.com/office/powerpoint/2010/main" val="3234782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문제점 및 해결</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err="1">
                <a:solidFill>
                  <a:srgbClr val="024B80"/>
                </a:solidFill>
                <a:latin typeface="맑은 고딕" panose="020B0503020000020004" pitchFamily="50" charset="-127"/>
                <a:ea typeface="맑은 고딕" panose="020B0503020000020004" pitchFamily="50" charset="-127"/>
                <a:sym typeface="Arial"/>
              </a:rPr>
              <a:t>GraphConvModel</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sp>
        <p:nvSpPr>
          <p:cNvPr id="3" name="TextBox 2">
            <a:extLst>
              <a:ext uri="{FF2B5EF4-FFF2-40B4-BE49-F238E27FC236}">
                <a16:creationId xmlns:a16="http://schemas.microsoft.com/office/drawing/2014/main" id="{2C3D883C-E15B-6904-9249-6D2B28A9F391}"/>
              </a:ext>
            </a:extLst>
          </p:cNvPr>
          <p:cNvSpPr txBox="1"/>
          <p:nvPr/>
        </p:nvSpPr>
        <p:spPr>
          <a:xfrm>
            <a:off x="441650" y="1704845"/>
            <a:ext cx="11308555" cy="3416320"/>
          </a:xfrm>
          <a:prstGeom prst="rect">
            <a:avLst/>
          </a:prstGeom>
          <a:noFill/>
        </p:spPr>
        <p:txBody>
          <a:bodyPr wrap="square" rtlCol="0">
            <a:spAutoFit/>
          </a:bodyPr>
          <a:lstStyle/>
          <a:p>
            <a:pPr marL="342900" indent="-342900">
              <a:buFont typeface="+mj-lt"/>
              <a:buAutoNum type="arabicPeriod"/>
            </a:pPr>
            <a:r>
              <a:rPr lang="en-US" altLang="ko-KR" sz="1800" dirty="0" err="1">
                <a:latin typeface="+mn-ea"/>
                <a:ea typeface="+mn-ea"/>
              </a:rPr>
              <a:t>GraphConvModel</a:t>
            </a:r>
            <a:r>
              <a:rPr lang="ko-KR" altLang="en-US" sz="1800" dirty="0">
                <a:latin typeface="+mn-ea"/>
                <a:ea typeface="+mn-ea"/>
              </a:rPr>
              <a:t>의 경우 여러 시도를 해봐도 </a:t>
            </a:r>
            <a:r>
              <a:rPr lang="ko-KR" altLang="en-US" sz="1800" dirty="0" err="1">
                <a:latin typeface="+mn-ea"/>
                <a:ea typeface="+mn-ea"/>
              </a:rPr>
              <a:t>시드</a:t>
            </a:r>
            <a:r>
              <a:rPr lang="ko-KR" altLang="en-US" sz="1800" dirty="0">
                <a:latin typeface="+mn-ea"/>
                <a:ea typeface="+mn-ea"/>
              </a:rPr>
              <a:t> 고정이 되지 않아 결과가 계속 바뀜</a:t>
            </a:r>
            <a:r>
              <a:rPr lang="en-US" altLang="ko-KR" sz="1800" dirty="0">
                <a:latin typeface="+mn-ea"/>
                <a:ea typeface="+mn-ea"/>
              </a:rPr>
              <a:t>.</a:t>
            </a: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a:latin typeface="+mn-ea"/>
                <a:ea typeface="+mn-ea"/>
              </a:rPr>
              <a:t>다른 경우는 계산을 돌리면 그대로 결과값이 재현이 되었을 뿐더러 </a:t>
            </a:r>
            <a:r>
              <a:rPr lang="en-US" altLang="ko-KR" sz="1800" dirty="0">
                <a:latin typeface="+mn-ea"/>
                <a:ea typeface="+mn-ea"/>
              </a:rPr>
              <a:t>GCN</a:t>
            </a:r>
            <a:r>
              <a:rPr lang="ko-KR" altLang="en-US" sz="1800" dirty="0">
                <a:latin typeface="+mn-ea"/>
                <a:ea typeface="+mn-ea"/>
              </a:rPr>
              <a:t>에서 </a:t>
            </a:r>
            <a:r>
              <a:rPr lang="en-US" altLang="ko-KR" sz="1800" dirty="0" err="1">
                <a:latin typeface="+mn-ea"/>
                <a:ea typeface="+mn-ea"/>
              </a:rPr>
              <a:t>Random_state</a:t>
            </a:r>
            <a:r>
              <a:rPr lang="en-US" altLang="ko-KR" sz="1800" dirty="0">
                <a:latin typeface="+mn-ea"/>
                <a:ea typeface="+mn-ea"/>
              </a:rPr>
              <a:t> </a:t>
            </a:r>
            <a:r>
              <a:rPr lang="ko-KR" altLang="en-US" sz="1800" dirty="0">
                <a:latin typeface="+mn-ea"/>
                <a:ea typeface="+mn-ea"/>
              </a:rPr>
              <a:t>설정을 </a:t>
            </a:r>
            <a:r>
              <a:rPr lang="ko-KR" altLang="en-US" sz="1800" dirty="0" err="1">
                <a:latin typeface="+mn-ea"/>
                <a:ea typeface="+mn-ea"/>
              </a:rPr>
              <a:t>해주었을때</a:t>
            </a:r>
            <a:r>
              <a:rPr lang="ko-KR" altLang="en-US" sz="1800" dirty="0">
                <a:latin typeface="+mn-ea"/>
                <a:ea typeface="+mn-ea"/>
              </a:rPr>
              <a:t> 오류가 나지 않아서 늦게 알아차림</a:t>
            </a:r>
            <a:endParaRPr lang="en-US" altLang="ko-KR" sz="1800" dirty="0">
              <a:latin typeface="+mn-ea"/>
              <a:ea typeface="+mn-ea"/>
            </a:endParaRP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a:latin typeface="+mn-ea"/>
                <a:ea typeface="+mn-ea"/>
              </a:rPr>
              <a:t>랜덤 </a:t>
            </a:r>
            <a:r>
              <a:rPr lang="ko-KR" altLang="en-US" sz="1800" dirty="0" err="1">
                <a:latin typeface="+mn-ea"/>
                <a:ea typeface="+mn-ea"/>
              </a:rPr>
              <a:t>시드</a:t>
            </a:r>
            <a:r>
              <a:rPr lang="ko-KR" altLang="en-US" sz="1800" dirty="0">
                <a:latin typeface="+mn-ea"/>
                <a:ea typeface="+mn-ea"/>
              </a:rPr>
              <a:t> 고정은 포기하고 </a:t>
            </a:r>
            <a:r>
              <a:rPr lang="ko-KR" altLang="en-US" sz="1800" dirty="0" err="1">
                <a:latin typeface="+mn-ea"/>
                <a:ea typeface="+mn-ea"/>
              </a:rPr>
              <a:t>하이퍼</a:t>
            </a:r>
            <a:r>
              <a:rPr lang="ko-KR" altLang="en-US" sz="1800" dirty="0">
                <a:latin typeface="+mn-ea"/>
                <a:ea typeface="+mn-ea"/>
              </a:rPr>
              <a:t> 파라미터 수정</a:t>
            </a:r>
            <a:r>
              <a:rPr lang="en-US" altLang="ko-KR" sz="1800" dirty="0">
                <a:latin typeface="+mn-ea"/>
                <a:ea typeface="+mn-ea"/>
              </a:rPr>
              <a:t> </a:t>
            </a:r>
            <a:r>
              <a:rPr lang="ko-KR" altLang="en-US" sz="1800" dirty="0">
                <a:latin typeface="+mn-ea"/>
                <a:ea typeface="+mn-ea"/>
              </a:rPr>
              <a:t>뒤 해당 모델을 저장 시도</a:t>
            </a:r>
            <a:endParaRPr lang="en-US" altLang="ko-KR" sz="1800" dirty="0">
              <a:latin typeface="+mn-ea"/>
              <a:ea typeface="+mn-ea"/>
            </a:endParaRP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en-US" altLang="ko-KR" sz="1800" dirty="0">
                <a:latin typeface="+mn-ea"/>
                <a:ea typeface="+mn-ea"/>
              </a:rPr>
              <a:t>( checkpoint / </a:t>
            </a:r>
            <a:r>
              <a:rPr lang="en-US" altLang="ko-KR" sz="1800" dirty="0" err="1">
                <a:latin typeface="+mn-ea"/>
                <a:ea typeface="+mn-ea"/>
              </a:rPr>
              <a:t>mode.save</a:t>
            </a:r>
            <a:r>
              <a:rPr lang="en-US" altLang="ko-KR" sz="1800" dirty="0">
                <a:latin typeface="+mn-ea"/>
                <a:ea typeface="+mn-ea"/>
              </a:rPr>
              <a:t>() / pickle / </a:t>
            </a:r>
            <a:r>
              <a:rPr lang="en-US" altLang="ko-KR" sz="1800" dirty="0" err="1">
                <a:latin typeface="+mn-ea"/>
                <a:ea typeface="+mn-ea"/>
              </a:rPr>
              <a:t>joblib</a:t>
            </a:r>
            <a:r>
              <a:rPr lang="en-US" altLang="ko-KR" sz="1800" dirty="0">
                <a:latin typeface="+mn-ea"/>
                <a:ea typeface="+mn-ea"/>
              </a:rPr>
              <a:t>) </a:t>
            </a:r>
            <a:r>
              <a:rPr lang="ko-KR" altLang="en-US" sz="1800" dirty="0">
                <a:latin typeface="+mn-ea"/>
                <a:ea typeface="+mn-ea"/>
              </a:rPr>
              <a:t>등등 안됨</a:t>
            </a:r>
            <a:endParaRPr lang="en-US" altLang="ko-KR" sz="1800" dirty="0">
              <a:latin typeface="+mn-ea"/>
              <a:ea typeface="+mn-ea"/>
            </a:endParaRP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en-US" altLang="ko-KR" sz="1800" dirty="0" err="1">
                <a:latin typeface="+mn-ea"/>
                <a:ea typeface="+mn-ea"/>
              </a:rPr>
              <a:t>Github</a:t>
            </a:r>
            <a:r>
              <a:rPr lang="ko-KR" altLang="en-US" sz="1800" dirty="0">
                <a:latin typeface="+mn-ea"/>
                <a:ea typeface="+mn-ea"/>
              </a:rPr>
              <a:t> </a:t>
            </a:r>
            <a:r>
              <a:rPr lang="en-US" altLang="ko-KR" sz="1800" dirty="0">
                <a:latin typeface="+mn-ea"/>
                <a:ea typeface="+mn-ea"/>
              </a:rPr>
              <a:t>issue </a:t>
            </a:r>
            <a:r>
              <a:rPr lang="ko-KR" altLang="en-US" sz="1800" dirty="0">
                <a:latin typeface="+mn-ea"/>
                <a:ea typeface="+mn-ea"/>
              </a:rPr>
              <a:t>와 </a:t>
            </a:r>
            <a:r>
              <a:rPr lang="en-US" altLang="ko-KR" sz="1800" dirty="0" err="1">
                <a:latin typeface="+mn-ea"/>
                <a:ea typeface="+mn-ea"/>
              </a:rPr>
              <a:t>Stackoverflow</a:t>
            </a:r>
            <a:r>
              <a:rPr lang="en-US" altLang="ko-KR" sz="1800" dirty="0">
                <a:latin typeface="+mn-ea"/>
                <a:ea typeface="+mn-ea"/>
              </a:rPr>
              <a:t> </a:t>
            </a:r>
            <a:r>
              <a:rPr lang="ko-KR" altLang="en-US" sz="1800" dirty="0">
                <a:latin typeface="+mn-ea"/>
                <a:ea typeface="+mn-ea"/>
              </a:rPr>
              <a:t>로 해결</a:t>
            </a:r>
            <a:r>
              <a:rPr lang="en-US" altLang="ko-KR" sz="1800" dirty="0">
                <a:latin typeface="+mn-ea"/>
                <a:ea typeface="+mn-ea"/>
              </a:rPr>
              <a:t>,,</a:t>
            </a:r>
          </a:p>
          <a:p>
            <a:pPr marL="342900" indent="-342900">
              <a:buFont typeface="+mj-lt"/>
              <a:buAutoNum type="arabicPeriod"/>
            </a:pPr>
            <a:endParaRPr lang="en-US" altLang="ko-KR" sz="1800" dirty="0">
              <a:latin typeface="+mn-ea"/>
              <a:ea typeface="+mn-ea"/>
            </a:endParaRPr>
          </a:p>
          <a:p>
            <a:pPr marL="342900" indent="-342900">
              <a:buFont typeface="+mj-lt"/>
              <a:buAutoNum type="arabicPeriod"/>
            </a:pPr>
            <a:endParaRPr lang="en-US" altLang="ko-KR" sz="1800" dirty="0">
              <a:latin typeface="+mn-ea"/>
              <a:ea typeface="+mn-ea"/>
            </a:endParaRPr>
          </a:p>
        </p:txBody>
      </p:sp>
      <p:pic>
        <p:nvPicPr>
          <p:cNvPr id="7" name="그림 6">
            <a:extLst>
              <a:ext uri="{FF2B5EF4-FFF2-40B4-BE49-F238E27FC236}">
                <a16:creationId xmlns:a16="http://schemas.microsoft.com/office/drawing/2014/main" id="{B86F4663-5CCB-ACC4-87E1-D3A8437BB9AD}"/>
              </a:ext>
            </a:extLst>
          </p:cNvPr>
          <p:cNvPicPr>
            <a:picLocks noChangeAspect="1"/>
          </p:cNvPicPr>
          <p:nvPr/>
        </p:nvPicPr>
        <p:blipFill rotWithShape="1">
          <a:blip r:embed="rId4"/>
          <a:srcRect l="60086" t="28536" r="17156" b="31992"/>
          <a:stretch/>
        </p:blipFill>
        <p:spPr>
          <a:xfrm>
            <a:off x="8277013" y="4252415"/>
            <a:ext cx="3693166" cy="1801480"/>
          </a:xfrm>
          <a:prstGeom prst="rect">
            <a:avLst/>
          </a:prstGeom>
        </p:spPr>
      </p:pic>
      <p:pic>
        <p:nvPicPr>
          <p:cNvPr id="2052" name="Picture 4" descr="Stack Overflow (@StackOverflow) / X">
            <a:extLst>
              <a:ext uri="{FF2B5EF4-FFF2-40B4-BE49-F238E27FC236}">
                <a16:creationId xmlns:a16="http://schemas.microsoft.com/office/drawing/2014/main" id="{197560FB-163A-B033-0EBC-11C7EF068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9238" y="425241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020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문제점 및 해결</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이후 결과들</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52765" y="638555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sp>
        <p:nvSpPr>
          <p:cNvPr id="3" name="TextBox 2">
            <a:extLst>
              <a:ext uri="{FF2B5EF4-FFF2-40B4-BE49-F238E27FC236}">
                <a16:creationId xmlns:a16="http://schemas.microsoft.com/office/drawing/2014/main" id="{2C3D883C-E15B-6904-9249-6D2B28A9F391}"/>
              </a:ext>
            </a:extLst>
          </p:cNvPr>
          <p:cNvSpPr txBox="1"/>
          <p:nvPr/>
        </p:nvSpPr>
        <p:spPr>
          <a:xfrm>
            <a:off x="441650" y="1704845"/>
            <a:ext cx="11308555" cy="1200329"/>
          </a:xfrm>
          <a:prstGeom prst="rect">
            <a:avLst/>
          </a:prstGeom>
          <a:noFill/>
        </p:spPr>
        <p:txBody>
          <a:bodyPr wrap="square" rtlCol="0">
            <a:spAutoFit/>
          </a:bodyPr>
          <a:lstStyle/>
          <a:p>
            <a:pPr marL="342900" indent="-342900">
              <a:buFont typeface="+mj-lt"/>
              <a:buAutoNum type="arabicPeriod"/>
            </a:pPr>
            <a:r>
              <a:rPr lang="ko-KR" altLang="en-US" sz="1800" dirty="0">
                <a:latin typeface="+mn-ea"/>
                <a:ea typeface="+mn-ea"/>
              </a:rPr>
              <a:t>비록 </a:t>
            </a:r>
            <a:r>
              <a:rPr lang="ko-KR" altLang="en-US" sz="1800" dirty="0" err="1">
                <a:latin typeface="+mn-ea"/>
                <a:ea typeface="+mn-ea"/>
              </a:rPr>
              <a:t>시드</a:t>
            </a:r>
            <a:r>
              <a:rPr lang="ko-KR" altLang="en-US" sz="1800" dirty="0">
                <a:latin typeface="+mn-ea"/>
                <a:ea typeface="+mn-ea"/>
              </a:rPr>
              <a:t> 고정은 못했지만 여러 </a:t>
            </a:r>
            <a:r>
              <a:rPr lang="ko-KR" altLang="en-US" sz="1800" dirty="0" err="1">
                <a:latin typeface="+mn-ea"/>
                <a:ea typeface="+mn-ea"/>
              </a:rPr>
              <a:t>하이퍼</a:t>
            </a:r>
            <a:r>
              <a:rPr lang="ko-KR" altLang="en-US" sz="1800" dirty="0">
                <a:latin typeface="+mn-ea"/>
                <a:ea typeface="+mn-ea"/>
              </a:rPr>
              <a:t> 파라미터 수정 및 시도들을 거쳐 그나마 </a:t>
            </a:r>
            <a:r>
              <a:rPr lang="ko-KR" altLang="en-US" sz="1800" dirty="0" err="1">
                <a:latin typeface="+mn-ea"/>
                <a:ea typeface="+mn-ea"/>
              </a:rPr>
              <a:t>오차값이</a:t>
            </a:r>
            <a:r>
              <a:rPr lang="ko-KR" altLang="en-US" sz="1800" dirty="0">
                <a:latin typeface="+mn-ea"/>
                <a:ea typeface="+mn-ea"/>
              </a:rPr>
              <a:t> 적은 모델을 </a:t>
            </a:r>
            <a:r>
              <a:rPr lang="en-US" altLang="ko-KR" sz="1800" dirty="0" err="1">
                <a:latin typeface="+mn-ea"/>
                <a:ea typeface="+mn-ea"/>
              </a:rPr>
              <a:t>Best_gcn_model</a:t>
            </a:r>
            <a:r>
              <a:rPr lang="ko-KR" altLang="en-US" sz="1800" dirty="0">
                <a:latin typeface="+mn-ea"/>
                <a:ea typeface="+mn-ea"/>
              </a:rPr>
              <a:t>로 저장했다</a:t>
            </a:r>
            <a:r>
              <a:rPr lang="en-US" altLang="ko-KR" sz="1800" dirty="0">
                <a:latin typeface="+mn-ea"/>
                <a:ea typeface="+mn-ea"/>
              </a:rPr>
              <a:t>. (</a:t>
            </a:r>
            <a:r>
              <a:rPr lang="ko-KR" altLang="en-US" sz="1800" dirty="0">
                <a:latin typeface="+mn-ea"/>
                <a:ea typeface="+mn-ea"/>
              </a:rPr>
              <a:t>기존</a:t>
            </a:r>
            <a:r>
              <a:rPr lang="en-US" altLang="ko-KR" sz="1800" dirty="0">
                <a:latin typeface="+mn-ea"/>
                <a:ea typeface="+mn-ea"/>
              </a:rPr>
              <a:t> RMSE : 32.35 -&gt; </a:t>
            </a:r>
            <a:r>
              <a:rPr lang="en-US" altLang="ko-KR" sz="1800" dirty="0">
                <a:solidFill>
                  <a:srgbClr val="FF0000"/>
                </a:solidFill>
                <a:latin typeface="+mn-ea"/>
                <a:ea typeface="+mn-ea"/>
              </a:rPr>
              <a:t>32.38</a:t>
            </a:r>
            <a:r>
              <a:rPr lang="en-US" altLang="ko-KR" sz="1800" dirty="0">
                <a:latin typeface="+mn-ea"/>
                <a:ea typeface="+mn-ea"/>
              </a:rPr>
              <a:t>)</a:t>
            </a: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a:latin typeface="+mn-ea"/>
                <a:ea typeface="+mn-ea"/>
              </a:rPr>
              <a:t>달라진 </a:t>
            </a:r>
            <a:r>
              <a:rPr lang="en-US" altLang="ko-KR" sz="1800" dirty="0">
                <a:latin typeface="+mn-ea"/>
                <a:ea typeface="+mn-ea"/>
              </a:rPr>
              <a:t>GCN </a:t>
            </a:r>
            <a:r>
              <a:rPr lang="ko-KR" altLang="en-US" sz="1800" dirty="0">
                <a:latin typeface="+mn-ea"/>
                <a:ea typeface="+mn-ea"/>
              </a:rPr>
              <a:t>모델로 다시 모델 검증</a:t>
            </a:r>
            <a:r>
              <a:rPr lang="en-US" altLang="ko-KR" sz="1800" dirty="0">
                <a:latin typeface="+mn-ea"/>
                <a:ea typeface="+mn-ea"/>
              </a:rPr>
              <a:t>, </a:t>
            </a:r>
            <a:r>
              <a:rPr lang="ko-KR" altLang="en-US" sz="1800" dirty="0">
                <a:solidFill>
                  <a:srgbClr val="FF0000"/>
                </a:solidFill>
                <a:latin typeface="+mn-ea"/>
                <a:ea typeface="+mn-ea"/>
              </a:rPr>
              <a:t>검증셋</a:t>
            </a:r>
            <a:r>
              <a:rPr lang="ko-KR" altLang="en-US" sz="1800" dirty="0">
                <a:latin typeface="+mn-ea"/>
                <a:ea typeface="+mn-ea"/>
              </a:rPr>
              <a:t>에서는 평균시 더 </a:t>
            </a:r>
            <a:r>
              <a:rPr lang="en-US" altLang="ko-KR" sz="1800" dirty="0">
                <a:latin typeface="+mn-ea"/>
                <a:ea typeface="+mn-ea"/>
              </a:rPr>
              <a:t>RMSE</a:t>
            </a:r>
            <a:r>
              <a:rPr lang="ko-KR" altLang="en-US" sz="1800" dirty="0">
                <a:latin typeface="+mn-ea"/>
                <a:ea typeface="+mn-ea"/>
              </a:rPr>
              <a:t>가 낮아짐</a:t>
            </a:r>
            <a:r>
              <a:rPr lang="en-US" altLang="ko-KR" sz="1800" dirty="0">
                <a:latin typeface="+mn-ea"/>
                <a:ea typeface="+mn-ea"/>
              </a:rPr>
              <a:t>.</a:t>
            </a:r>
          </a:p>
        </p:txBody>
      </p:sp>
      <p:grpSp>
        <p:nvGrpSpPr>
          <p:cNvPr id="30" name="그룹 29">
            <a:extLst>
              <a:ext uri="{FF2B5EF4-FFF2-40B4-BE49-F238E27FC236}">
                <a16:creationId xmlns:a16="http://schemas.microsoft.com/office/drawing/2014/main" id="{B1234DB5-51B6-C4A8-7817-45B23DE7AB2D}"/>
              </a:ext>
            </a:extLst>
          </p:cNvPr>
          <p:cNvGrpSpPr/>
          <p:nvPr/>
        </p:nvGrpSpPr>
        <p:grpSpPr>
          <a:xfrm>
            <a:off x="175553" y="2987251"/>
            <a:ext cx="11616692" cy="3398302"/>
            <a:chOff x="513770" y="1913908"/>
            <a:chExt cx="10560629" cy="3398302"/>
          </a:xfrm>
        </p:grpSpPr>
        <p:grpSp>
          <p:nvGrpSpPr>
            <p:cNvPr id="19" name="그룹 18">
              <a:extLst>
                <a:ext uri="{FF2B5EF4-FFF2-40B4-BE49-F238E27FC236}">
                  <a16:creationId xmlns:a16="http://schemas.microsoft.com/office/drawing/2014/main" id="{4989015C-5FA1-144F-7DC6-84FFAB98C44D}"/>
                </a:ext>
              </a:extLst>
            </p:cNvPr>
            <p:cNvGrpSpPr/>
            <p:nvPr/>
          </p:nvGrpSpPr>
          <p:grpSpPr>
            <a:xfrm>
              <a:off x="513770" y="1913908"/>
              <a:ext cx="6437170" cy="3398302"/>
              <a:chOff x="2201440" y="1951466"/>
              <a:chExt cx="7788976" cy="3738132"/>
            </a:xfrm>
          </p:grpSpPr>
          <p:sp>
            <p:nvSpPr>
              <p:cNvPr id="20" name="직사각형 19">
                <a:extLst>
                  <a:ext uri="{FF2B5EF4-FFF2-40B4-BE49-F238E27FC236}">
                    <a16:creationId xmlns:a16="http://schemas.microsoft.com/office/drawing/2014/main" id="{308131C2-8109-E7A8-8119-14046FA731CF}"/>
                  </a:ext>
                </a:extLst>
              </p:cNvPr>
              <p:cNvSpPr/>
              <p:nvPr/>
            </p:nvSpPr>
            <p:spPr>
              <a:xfrm>
                <a:off x="2201440" y="1951466"/>
                <a:ext cx="7788976" cy="3738132"/>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21" name="사각형: 둥근 모서리 20">
                <a:extLst>
                  <a:ext uri="{FF2B5EF4-FFF2-40B4-BE49-F238E27FC236}">
                    <a16:creationId xmlns:a16="http://schemas.microsoft.com/office/drawing/2014/main" id="{534EF022-328B-C848-2442-0686D1620216}"/>
                  </a:ext>
                </a:extLst>
              </p:cNvPr>
              <p:cNvSpPr/>
              <p:nvPr/>
            </p:nvSpPr>
            <p:spPr>
              <a:xfrm>
                <a:off x="24466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Random Forest</a:t>
                </a:r>
                <a:endParaRPr lang="ko-KR" altLang="en-US" sz="1600" b="1" dirty="0">
                  <a:latin typeface="맑은 고딕" panose="020B0503020000020004" pitchFamily="50" charset="-127"/>
                </a:endParaRPr>
              </a:p>
            </p:txBody>
          </p:sp>
          <p:sp>
            <p:nvSpPr>
              <p:cNvPr id="22" name="사각형: 둥근 모서리 21">
                <a:extLst>
                  <a:ext uri="{FF2B5EF4-FFF2-40B4-BE49-F238E27FC236}">
                    <a16:creationId xmlns:a16="http://schemas.microsoft.com/office/drawing/2014/main" id="{188AE6B2-A13F-8ABD-1F06-787760017BFC}"/>
                  </a:ext>
                </a:extLst>
              </p:cNvPr>
              <p:cNvSpPr/>
              <p:nvPr/>
            </p:nvSpPr>
            <p:spPr>
              <a:xfrm>
                <a:off x="51263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1D CNN</a:t>
                </a:r>
                <a:endParaRPr lang="ko-KR" altLang="en-US" sz="1600" b="1" dirty="0">
                  <a:latin typeface="맑은 고딕" panose="020B0503020000020004" pitchFamily="50" charset="-127"/>
                </a:endParaRPr>
              </a:p>
            </p:txBody>
          </p:sp>
          <p:sp>
            <p:nvSpPr>
              <p:cNvPr id="23" name="사각형: 둥근 모서리 22">
                <a:extLst>
                  <a:ext uri="{FF2B5EF4-FFF2-40B4-BE49-F238E27FC236}">
                    <a16:creationId xmlns:a16="http://schemas.microsoft.com/office/drawing/2014/main" id="{E08CB2A5-5873-46A8-5B38-73307E9AFB6F}"/>
                  </a:ext>
                </a:extLst>
              </p:cNvPr>
              <p:cNvSpPr/>
              <p:nvPr/>
            </p:nvSpPr>
            <p:spPr>
              <a:xfrm>
                <a:off x="78060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GCN</a:t>
                </a:r>
                <a:endParaRPr lang="ko-KR" altLang="en-US" sz="1600" b="1" dirty="0">
                  <a:latin typeface="맑은 고딕" panose="020B0503020000020004" pitchFamily="50" charset="-127"/>
                </a:endParaRPr>
              </a:p>
            </p:txBody>
          </p:sp>
          <p:sp>
            <p:nvSpPr>
              <p:cNvPr id="24" name="TextBox 23">
                <a:extLst>
                  <a:ext uri="{FF2B5EF4-FFF2-40B4-BE49-F238E27FC236}">
                    <a16:creationId xmlns:a16="http://schemas.microsoft.com/office/drawing/2014/main" id="{9F0A5928-00A8-9049-EA75-B4E55FCD5FA8}"/>
                  </a:ext>
                </a:extLst>
              </p:cNvPr>
              <p:cNvSpPr txBox="1"/>
              <p:nvPr/>
            </p:nvSpPr>
            <p:spPr>
              <a:xfrm>
                <a:off x="2201440" y="1956282"/>
                <a:ext cx="1976788" cy="507831"/>
              </a:xfrm>
              <a:prstGeom prst="rect">
                <a:avLst/>
              </a:prstGeom>
              <a:noFill/>
            </p:spPr>
            <p:txBody>
              <a:bodyPr wrap="square" rtlCol="0">
                <a:spAutoFit/>
              </a:bodyPr>
              <a:lstStyle/>
              <a:p>
                <a:r>
                  <a:rPr lang="en-US" altLang="ko-KR" sz="2400" b="1" dirty="0">
                    <a:latin typeface="맑은 고딕" panose="020B0503020000020004" pitchFamily="50" charset="-127"/>
                    <a:ea typeface="맑은 고딕" panose="020B0503020000020004" pitchFamily="50" charset="-127"/>
                  </a:rPr>
                  <a:t>RMSE </a:t>
                </a:r>
                <a:r>
                  <a:rPr lang="ko-KR" altLang="en-US" sz="2400" b="1" dirty="0">
                    <a:latin typeface="맑은 고딕" panose="020B0503020000020004" pitchFamily="50" charset="-127"/>
                    <a:ea typeface="맑은 고딕" panose="020B0503020000020004" pitchFamily="50" charset="-127"/>
                  </a:rPr>
                  <a:t>값</a:t>
                </a:r>
                <a:endParaRPr lang="ko-KR" altLang="en-US" sz="1800" dirty="0">
                  <a:latin typeface="맑은 고딕" panose="020B0503020000020004" pitchFamily="50" charset="-127"/>
                  <a:ea typeface="맑은 고딕" panose="020B0503020000020004" pitchFamily="50" charset="-127"/>
                </a:endParaRPr>
              </a:p>
            </p:txBody>
          </p:sp>
          <p:sp>
            <p:nvSpPr>
              <p:cNvPr id="25" name="사각형: 둥근 모서리 24">
                <a:extLst>
                  <a:ext uri="{FF2B5EF4-FFF2-40B4-BE49-F238E27FC236}">
                    <a16:creationId xmlns:a16="http://schemas.microsoft.com/office/drawing/2014/main" id="{5EC062D5-2324-9A81-A896-F9038ABBFE37}"/>
                  </a:ext>
                </a:extLst>
              </p:cNvPr>
              <p:cNvSpPr/>
              <p:nvPr/>
            </p:nvSpPr>
            <p:spPr>
              <a:xfrm>
                <a:off x="2446616" y="3311258"/>
                <a:ext cx="1789631" cy="22115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Rdkit</a:t>
                </a:r>
                <a:r>
                  <a:rPr lang="en-US" altLang="ko-KR" sz="1800" b="1" dirty="0">
                    <a:latin typeface="맑은 고딕" panose="020B0503020000020004" pitchFamily="50" charset="-127"/>
                  </a:rPr>
                  <a:t> Feature</a:t>
                </a:r>
              </a:p>
              <a:p>
                <a:pPr algn="ctr"/>
                <a:r>
                  <a:rPr lang="en-US" altLang="ko-KR" sz="1800" b="1" dirty="0">
                    <a:latin typeface="맑은 고딕" panose="020B0503020000020004" pitchFamily="50" charset="-127"/>
                  </a:rPr>
                  <a:t> + ECFP</a:t>
                </a:r>
              </a:p>
              <a:p>
                <a:pPr algn="ctr"/>
                <a:endParaRPr lang="en-US" altLang="ko-KR" sz="1800" b="1" dirty="0">
                  <a:latin typeface="맑은 고딕" panose="020B0503020000020004" pitchFamily="50" charset="-127"/>
                </a:endParaRPr>
              </a:p>
              <a:p>
                <a:pPr algn="ctr"/>
                <a:r>
                  <a:rPr lang="en-US" altLang="ko-KR" sz="1800" b="1" dirty="0">
                    <a:solidFill>
                      <a:schemeClr val="tx1"/>
                    </a:solidFill>
                    <a:latin typeface="맑은 고딕" panose="020B0503020000020004" pitchFamily="50" charset="-127"/>
                  </a:rPr>
                  <a:t>31.34</a:t>
                </a:r>
                <a:endParaRPr lang="ko-KR" altLang="en-US" sz="1800" b="1" dirty="0">
                  <a:solidFill>
                    <a:schemeClr val="tx1"/>
                  </a:solidFill>
                  <a:latin typeface="맑은 고딕" panose="020B0503020000020004" pitchFamily="50" charset="-127"/>
                </a:endParaRPr>
              </a:p>
            </p:txBody>
          </p:sp>
          <p:sp>
            <p:nvSpPr>
              <p:cNvPr id="26" name="사각형: 둥근 모서리 25">
                <a:extLst>
                  <a:ext uri="{FF2B5EF4-FFF2-40B4-BE49-F238E27FC236}">
                    <a16:creationId xmlns:a16="http://schemas.microsoft.com/office/drawing/2014/main" id="{684CCFB9-25A6-78EA-B8C3-4E18BDB52B93}"/>
                  </a:ext>
                </a:extLst>
              </p:cNvPr>
              <p:cNvSpPr/>
              <p:nvPr/>
            </p:nvSpPr>
            <p:spPr>
              <a:xfrm>
                <a:off x="51263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a:latin typeface="맑은 고딕" panose="020B0503020000020004" pitchFamily="50" charset="-127"/>
                  </a:rPr>
                  <a:t>Mol2Vec</a:t>
                </a:r>
              </a:p>
              <a:p>
                <a:pPr algn="ctr"/>
                <a:r>
                  <a:rPr lang="en-US" altLang="ko-KR" sz="1800" b="1" dirty="0">
                    <a:solidFill>
                      <a:schemeClr val="tx1"/>
                    </a:solidFill>
                    <a:latin typeface="맑은 고딕" panose="020B0503020000020004" pitchFamily="50" charset="-127"/>
                  </a:rPr>
                  <a:t>31.63</a:t>
                </a:r>
                <a:endParaRPr lang="ko-KR" altLang="en-US" sz="1800" b="1" dirty="0">
                  <a:solidFill>
                    <a:schemeClr val="tx1"/>
                  </a:solidFill>
                  <a:latin typeface="맑은 고딕" panose="020B0503020000020004" pitchFamily="50" charset="-127"/>
                </a:endParaRPr>
              </a:p>
            </p:txBody>
          </p:sp>
          <p:sp>
            <p:nvSpPr>
              <p:cNvPr id="27" name="사각형: 둥근 모서리 26">
                <a:extLst>
                  <a:ext uri="{FF2B5EF4-FFF2-40B4-BE49-F238E27FC236}">
                    <a16:creationId xmlns:a16="http://schemas.microsoft.com/office/drawing/2014/main" id="{725001CF-F383-AD82-0C9E-E24A4BF75C69}"/>
                  </a:ext>
                </a:extLst>
              </p:cNvPr>
              <p:cNvSpPr/>
              <p:nvPr/>
            </p:nvSpPr>
            <p:spPr>
              <a:xfrm>
                <a:off x="78060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ConvMol</a:t>
                </a:r>
                <a:endParaRPr lang="en-US" altLang="ko-KR" sz="1800" b="1" dirty="0">
                  <a:latin typeface="맑은 고딕" panose="020B0503020000020004" pitchFamily="50" charset="-127"/>
                </a:endParaRPr>
              </a:p>
              <a:p>
                <a:pPr algn="ctr"/>
                <a:r>
                  <a:rPr lang="en-US" altLang="ko-KR" sz="1800" b="1" dirty="0">
                    <a:solidFill>
                      <a:schemeClr val="tx1"/>
                    </a:solidFill>
                    <a:latin typeface="맑은 고딕" panose="020B0503020000020004" pitchFamily="50" charset="-127"/>
                  </a:rPr>
                  <a:t>32.35</a:t>
                </a:r>
                <a:endParaRPr lang="ko-KR" altLang="en-US" sz="1800" b="1" dirty="0">
                  <a:solidFill>
                    <a:schemeClr val="tx1"/>
                  </a:solidFill>
                  <a:latin typeface="맑은 고딕" panose="020B0503020000020004" pitchFamily="50" charset="-127"/>
                </a:endParaRPr>
              </a:p>
              <a:p>
                <a:pPr algn="ctr"/>
                <a:r>
                  <a:rPr lang="en-US" altLang="ko-KR" sz="1800" b="1" dirty="0">
                    <a:solidFill>
                      <a:srgbClr val="FF0000"/>
                    </a:solidFill>
                    <a:latin typeface="맑은 고딕" panose="020B0503020000020004" pitchFamily="50" charset="-127"/>
                  </a:rPr>
                  <a:t>32.38</a:t>
                </a:r>
                <a:endParaRPr lang="ko-KR" altLang="en-US" sz="1800" b="1" dirty="0">
                  <a:solidFill>
                    <a:srgbClr val="FF0000"/>
                  </a:solidFill>
                  <a:latin typeface="맑은 고딕" panose="020B0503020000020004" pitchFamily="50" charset="-127"/>
                </a:endParaRPr>
              </a:p>
            </p:txBody>
          </p:sp>
        </p:grpSp>
        <p:sp>
          <p:nvSpPr>
            <p:cNvPr id="28" name="화살표: 위쪽 27">
              <a:extLst>
                <a:ext uri="{FF2B5EF4-FFF2-40B4-BE49-F238E27FC236}">
                  <a16:creationId xmlns:a16="http://schemas.microsoft.com/office/drawing/2014/main" id="{4615FE85-EE1D-7575-32CF-084A4FA86B37}"/>
                </a:ext>
              </a:extLst>
            </p:cNvPr>
            <p:cNvSpPr/>
            <p:nvPr/>
          </p:nvSpPr>
          <p:spPr>
            <a:xfrm rot="5400000">
              <a:off x="6439108" y="3139551"/>
              <a:ext cx="2451100" cy="84392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29" name="사각형: 둥근 모서리 28">
              <a:extLst>
                <a:ext uri="{FF2B5EF4-FFF2-40B4-BE49-F238E27FC236}">
                  <a16:creationId xmlns:a16="http://schemas.microsoft.com/office/drawing/2014/main" id="{1E2DFBA3-ED36-02DD-8F73-F6AB1AE56C72}"/>
                </a:ext>
              </a:extLst>
            </p:cNvPr>
            <p:cNvSpPr/>
            <p:nvPr/>
          </p:nvSpPr>
          <p:spPr>
            <a:xfrm>
              <a:off x="8646022" y="3150083"/>
              <a:ext cx="2428377" cy="8228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ko-KR" altLang="en-US" sz="1800" b="1" dirty="0">
                  <a:latin typeface="맑은 고딕" panose="020B0503020000020004" pitchFamily="50" charset="-127"/>
                </a:rPr>
                <a:t>모델 결과값 평균</a:t>
              </a:r>
              <a:endParaRPr lang="en-US" altLang="ko-KR" sz="1800" b="1" dirty="0">
                <a:latin typeface="맑은 고딕" panose="020B0503020000020004" pitchFamily="50" charset="-127"/>
              </a:endParaRPr>
            </a:p>
            <a:p>
              <a:pPr algn="ctr"/>
              <a:r>
                <a:rPr lang="en-US" altLang="ko-KR" sz="1800" b="1" dirty="0">
                  <a:solidFill>
                    <a:schemeClr val="tx1"/>
                  </a:solidFill>
                  <a:latin typeface="맑은 고딕" panose="020B0503020000020004" pitchFamily="50" charset="-127"/>
                </a:rPr>
                <a:t>RMSE : 30.85</a:t>
              </a:r>
              <a:endParaRPr lang="ko-KR" altLang="en-US" sz="1800" b="1" dirty="0">
                <a:solidFill>
                  <a:schemeClr val="tx1"/>
                </a:solidFill>
                <a:latin typeface="맑은 고딕" panose="020B0503020000020004" pitchFamily="50" charset="-127"/>
              </a:endParaRPr>
            </a:p>
            <a:p>
              <a:pPr algn="ctr"/>
              <a:r>
                <a:rPr lang="en-US" altLang="ko-KR" sz="1800" b="1" dirty="0">
                  <a:solidFill>
                    <a:srgbClr val="FF0000"/>
                  </a:solidFill>
                  <a:latin typeface="맑은 고딕" panose="020B0503020000020004" pitchFamily="50" charset="-127"/>
                </a:rPr>
                <a:t>RMSE : 30.73</a:t>
              </a:r>
              <a:endParaRPr lang="ko-KR" altLang="en-US" sz="1800" b="1" dirty="0">
                <a:solidFill>
                  <a:srgbClr val="FF0000"/>
                </a:solidFill>
                <a:latin typeface="맑은 고딕" panose="020B0503020000020004" pitchFamily="50" charset="-127"/>
              </a:endParaRPr>
            </a:p>
          </p:txBody>
        </p:sp>
      </p:grpSp>
    </p:spTree>
    <p:extLst>
      <p:ext uri="{BB962C8B-B14F-4D97-AF65-F5344CB8AC3E}">
        <p14:creationId xmlns:p14="http://schemas.microsoft.com/office/powerpoint/2010/main" val="4191808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문제점 및 해결</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이후 결과들</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sp>
        <p:nvSpPr>
          <p:cNvPr id="3" name="TextBox 2">
            <a:extLst>
              <a:ext uri="{FF2B5EF4-FFF2-40B4-BE49-F238E27FC236}">
                <a16:creationId xmlns:a16="http://schemas.microsoft.com/office/drawing/2014/main" id="{2C3D883C-E15B-6904-9249-6D2B28A9F391}"/>
              </a:ext>
            </a:extLst>
          </p:cNvPr>
          <p:cNvSpPr txBox="1"/>
          <p:nvPr/>
        </p:nvSpPr>
        <p:spPr>
          <a:xfrm>
            <a:off x="441649" y="1925301"/>
            <a:ext cx="11308555" cy="3139321"/>
          </a:xfrm>
          <a:prstGeom prst="rect">
            <a:avLst/>
          </a:prstGeom>
          <a:noFill/>
        </p:spPr>
        <p:txBody>
          <a:bodyPr wrap="square" rtlCol="0">
            <a:spAutoFit/>
          </a:bodyPr>
          <a:lstStyle/>
          <a:p>
            <a:pPr marL="342900" indent="-342900">
              <a:buFont typeface="+mj-lt"/>
              <a:buAutoNum type="arabicPeriod"/>
            </a:pPr>
            <a:r>
              <a:rPr lang="ko-KR" altLang="en-US" sz="1800" dirty="0">
                <a:latin typeface="+mn-ea"/>
                <a:ea typeface="+mn-ea"/>
              </a:rPr>
              <a:t>다만 </a:t>
            </a:r>
            <a:r>
              <a:rPr lang="en-US" altLang="ko-KR" sz="1800" b="1" dirty="0">
                <a:solidFill>
                  <a:schemeClr val="tx1"/>
                </a:solidFill>
                <a:latin typeface="+mn-ea"/>
                <a:ea typeface="+mn-ea"/>
              </a:rPr>
              <a:t>test</a:t>
            </a:r>
            <a:r>
              <a:rPr lang="ko-KR" altLang="en-US" sz="1800" b="1" dirty="0">
                <a:solidFill>
                  <a:schemeClr val="tx1"/>
                </a:solidFill>
                <a:latin typeface="+mn-ea"/>
                <a:ea typeface="+mn-ea"/>
              </a:rPr>
              <a:t> </a:t>
            </a:r>
            <a:r>
              <a:rPr lang="en-US" altLang="ko-KR" sz="1800" b="1" dirty="0">
                <a:solidFill>
                  <a:schemeClr val="tx1"/>
                </a:solidFill>
                <a:latin typeface="+mn-ea"/>
                <a:ea typeface="+mn-ea"/>
              </a:rPr>
              <a:t>csv</a:t>
            </a:r>
            <a:r>
              <a:rPr lang="ko-KR" altLang="en-US" sz="1800" dirty="0">
                <a:latin typeface="+mn-ea"/>
                <a:ea typeface="+mn-ea"/>
              </a:rPr>
              <a:t>로 직접 </a:t>
            </a:r>
            <a:r>
              <a:rPr lang="ko-KR" altLang="en-US" sz="1800" dirty="0" err="1">
                <a:latin typeface="+mn-ea"/>
                <a:ea typeface="+mn-ea"/>
              </a:rPr>
              <a:t>제출해보았을때는</a:t>
            </a:r>
            <a:r>
              <a:rPr lang="ko-KR" altLang="en-US" sz="1800" dirty="0">
                <a:latin typeface="+mn-ea"/>
                <a:ea typeface="+mn-ea"/>
              </a:rPr>
              <a:t> </a:t>
            </a:r>
            <a:r>
              <a:rPr lang="en-US" altLang="ko-KR" sz="1800" dirty="0">
                <a:latin typeface="+mn-ea"/>
                <a:ea typeface="+mn-ea"/>
              </a:rPr>
              <a:t>RMSE </a:t>
            </a:r>
            <a:r>
              <a:rPr lang="ko-KR" altLang="en-US" sz="1800" dirty="0">
                <a:latin typeface="+mn-ea"/>
                <a:ea typeface="+mn-ea"/>
              </a:rPr>
              <a:t>값 </a:t>
            </a:r>
            <a:r>
              <a:rPr lang="en-US" altLang="ko-KR" sz="1800" dirty="0">
                <a:latin typeface="+mn-ea"/>
                <a:ea typeface="+mn-ea"/>
              </a:rPr>
              <a:t>29.42</a:t>
            </a:r>
            <a:r>
              <a:rPr lang="ko-KR" altLang="en-US" sz="1800" dirty="0">
                <a:latin typeface="+mn-ea"/>
                <a:ea typeface="+mn-ea"/>
              </a:rPr>
              <a:t>로 기존 제출 결과 </a:t>
            </a:r>
            <a:r>
              <a:rPr lang="en-US" altLang="ko-KR" sz="1800" dirty="0">
                <a:latin typeface="+mn-ea"/>
                <a:ea typeface="+mn-ea"/>
              </a:rPr>
              <a:t>29.27 </a:t>
            </a:r>
            <a:r>
              <a:rPr lang="ko-KR" altLang="en-US" sz="1800" dirty="0">
                <a:latin typeface="+mn-ea"/>
                <a:ea typeface="+mn-ea"/>
              </a:rPr>
              <a:t>보다 높은 오차를 기록함</a:t>
            </a:r>
            <a:r>
              <a:rPr lang="en-US" altLang="ko-KR" sz="1800" dirty="0">
                <a:latin typeface="+mn-ea"/>
                <a:ea typeface="+mn-ea"/>
              </a:rPr>
              <a:t>.</a:t>
            </a:r>
          </a:p>
          <a:p>
            <a:endParaRPr lang="en-US" altLang="ko-KR" sz="1800" dirty="0">
              <a:latin typeface="+mn-ea"/>
              <a:ea typeface="+mn-ea"/>
            </a:endParaRPr>
          </a:p>
          <a:p>
            <a:pPr marL="342900" indent="-342900">
              <a:buFont typeface="+mj-lt"/>
              <a:buAutoNum type="arabicPeriod"/>
            </a:pPr>
            <a:r>
              <a:rPr lang="ko-KR" altLang="en-US" sz="1800" dirty="0" err="1">
                <a:latin typeface="+mn-ea"/>
                <a:ea typeface="+mn-ea"/>
              </a:rPr>
              <a:t>복구시킬수</a:t>
            </a:r>
            <a:r>
              <a:rPr lang="ko-KR" altLang="en-US" sz="1800" dirty="0">
                <a:latin typeface="+mn-ea"/>
                <a:ea typeface="+mn-ea"/>
              </a:rPr>
              <a:t> 없는 모델로 아쉬워 하기보다 모델결과 단순 평균보다 더 괜찮은 앙상블 방법을 적용시켜보고자 </a:t>
            </a:r>
            <a:r>
              <a:rPr lang="en-US" altLang="ko-KR" sz="1800" b="1" dirty="0">
                <a:latin typeface="+mn-ea"/>
                <a:ea typeface="+mn-ea"/>
              </a:rPr>
              <a:t>Stacking Ensemble</a:t>
            </a:r>
            <a:r>
              <a:rPr lang="en-US" altLang="ko-KR" sz="1800" dirty="0">
                <a:latin typeface="+mn-ea"/>
                <a:ea typeface="+mn-ea"/>
              </a:rPr>
              <a:t> </a:t>
            </a:r>
            <a:r>
              <a:rPr lang="ko-KR" altLang="en-US" sz="1800" dirty="0">
                <a:latin typeface="+mn-ea"/>
                <a:ea typeface="+mn-ea"/>
              </a:rPr>
              <a:t>시도</a:t>
            </a:r>
            <a:endParaRPr lang="en-US" altLang="ko-KR" sz="1800" dirty="0">
              <a:latin typeface="+mn-ea"/>
              <a:ea typeface="+mn-ea"/>
            </a:endParaRP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err="1">
                <a:latin typeface="+mn-ea"/>
                <a:ea typeface="+mn-ea"/>
              </a:rPr>
              <a:t>스태킹</a:t>
            </a:r>
            <a:r>
              <a:rPr lang="ko-KR" altLang="en-US" sz="1800" dirty="0">
                <a:latin typeface="+mn-ea"/>
                <a:ea typeface="+mn-ea"/>
              </a:rPr>
              <a:t> 시도시에는 </a:t>
            </a:r>
            <a:r>
              <a:rPr lang="ko-KR" altLang="en-US" sz="1800" dirty="0" err="1">
                <a:latin typeface="+mn-ea"/>
                <a:ea typeface="+mn-ea"/>
              </a:rPr>
              <a:t>과적합</a:t>
            </a:r>
            <a:r>
              <a:rPr lang="ko-KR" altLang="en-US" sz="1800" dirty="0">
                <a:latin typeface="+mn-ea"/>
                <a:ea typeface="+mn-ea"/>
              </a:rPr>
              <a:t> 우려가 있어 </a:t>
            </a:r>
            <a:r>
              <a:rPr lang="en-US" altLang="ko-KR" sz="1800" dirty="0">
                <a:latin typeface="+mn-ea"/>
                <a:ea typeface="+mn-ea"/>
              </a:rPr>
              <a:t>K-fold</a:t>
            </a:r>
            <a:r>
              <a:rPr lang="ko-KR" altLang="en-US" sz="1800" dirty="0">
                <a:latin typeface="+mn-ea"/>
                <a:ea typeface="+mn-ea"/>
              </a:rPr>
              <a:t>로 </a:t>
            </a:r>
            <a:r>
              <a:rPr lang="ko-KR" altLang="en-US" sz="1800" dirty="0" err="1">
                <a:latin typeface="+mn-ea"/>
                <a:ea typeface="+mn-ea"/>
              </a:rPr>
              <a:t>과적합</a:t>
            </a:r>
            <a:r>
              <a:rPr lang="ko-KR" altLang="en-US" sz="1800" dirty="0">
                <a:latin typeface="+mn-ea"/>
                <a:ea typeface="+mn-ea"/>
              </a:rPr>
              <a:t> 확인</a:t>
            </a:r>
            <a:r>
              <a:rPr lang="en-US" altLang="ko-KR" sz="1800" dirty="0">
                <a:latin typeface="+mn-ea"/>
                <a:ea typeface="+mn-ea"/>
              </a:rPr>
              <a:t>.</a:t>
            </a: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err="1">
                <a:latin typeface="+mn-ea"/>
                <a:ea typeface="+mn-ea"/>
              </a:rPr>
              <a:t>스태킹을</a:t>
            </a:r>
            <a:r>
              <a:rPr lang="ko-KR" altLang="en-US" sz="1800" dirty="0">
                <a:latin typeface="+mn-ea"/>
                <a:ea typeface="+mn-ea"/>
              </a:rPr>
              <a:t> 위한 모델로는 </a:t>
            </a:r>
            <a:r>
              <a:rPr lang="en-US" altLang="ko-KR" sz="1800" b="1" dirty="0">
                <a:latin typeface="+mn-ea"/>
                <a:ea typeface="+mn-ea"/>
              </a:rPr>
              <a:t>RF</a:t>
            </a:r>
            <a:r>
              <a:rPr lang="ko-KR" altLang="en-US" sz="1800" b="1" dirty="0">
                <a:latin typeface="+mn-ea"/>
                <a:ea typeface="+mn-ea"/>
              </a:rPr>
              <a:t>모델 </a:t>
            </a:r>
            <a:r>
              <a:rPr lang="en-US" altLang="ko-KR" sz="1800" dirty="0">
                <a:latin typeface="+mn-ea"/>
                <a:ea typeface="+mn-ea"/>
              </a:rPr>
              <a:t>- &gt; </a:t>
            </a:r>
            <a:r>
              <a:rPr lang="en-US" altLang="ko-KR" sz="1800" b="1" dirty="0" err="1">
                <a:latin typeface="+mn-ea"/>
                <a:ea typeface="+mn-ea"/>
              </a:rPr>
              <a:t>LinearRegression</a:t>
            </a:r>
            <a:r>
              <a:rPr lang="en-US" altLang="ko-KR" sz="1800" dirty="0">
                <a:latin typeface="+mn-ea"/>
                <a:ea typeface="+mn-ea"/>
              </a:rPr>
              <a:t> </a:t>
            </a:r>
            <a:r>
              <a:rPr lang="ko-KR" altLang="en-US" sz="1800" dirty="0">
                <a:latin typeface="+mn-ea"/>
                <a:ea typeface="+mn-ea"/>
              </a:rPr>
              <a:t>모델</a:t>
            </a:r>
            <a:endParaRPr lang="en-US" altLang="ko-KR" sz="1800" dirty="0">
              <a:latin typeface="+mn-ea"/>
              <a:ea typeface="+mn-ea"/>
            </a:endParaRP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a:latin typeface="+mn-ea"/>
                <a:ea typeface="+mn-ea"/>
              </a:rPr>
              <a:t>결과 </a:t>
            </a:r>
            <a:r>
              <a:rPr lang="en-US" altLang="ko-KR" sz="1800" dirty="0">
                <a:latin typeface="+mn-ea"/>
                <a:ea typeface="+mn-ea"/>
              </a:rPr>
              <a:t>29.42 -&gt; </a:t>
            </a:r>
            <a:r>
              <a:rPr lang="en-US" altLang="ko-KR" sz="1800" dirty="0">
                <a:solidFill>
                  <a:srgbClr val="FF0000"/>
                </a:solidFill>
                <a:latin typeface="+mn-ea"/>
                <a:ea typeface="+mn-ea"/>
              </a:rPr>
              <a:t>29.24</a:t>
            </a:r>
            <a:r>
              <a:rPr lang="en-US" altLang="ko-KR" sz="1800" dirty="0">
                <a:latin typeface="+mn-ea"/>
                <a:ea typeface="+mn-ea"/>
              </a:rPr>
              <a:t> </a:t>
            </a:r>
            <a:r>
              <a:rPr lang="ko-KR" altLang="en-US" sz="1800" dirty="0">
                <a:latin typeface="+mn-ea"/>
                <a:ea typeface="+mn-ea"/>
              </a:rPr>
              <a:t>로 기존 평균보다도 낮은 오차</a:t>
            </a:r>
            <a:r>
              <a:rPr lang="en-US" altLang="ko-KR" sz="1800" dirty="0">
                <a:latin typeface="+mn-ea"/>
                <a:ea typeface="+mn-ea"/>
              </a:rPr>
              <a:t>, </a:t>
            </a:r>
            <a:r>
              <a:rPr lang="ko-KR" altLang="en-US" sz="1800" dirty="0">
                <a:latin typeface="+mn-ea"/>
                <a:ea typeface="+mn-ea"/>
              </a:rPr>
              <a:t>복구가 불가</a:t>
            </a:r>
            <a:endParaRPr lang="en-US" altLang="ko-KR" sz="1800" dirty="0">
              <a:latin typeface="+mn-ea"/>
              <a:ea typeface="+mn-ea"/>
            </a:endParaRPr>
          </a:p>
          <a:p>
            <a:r>
              <a:rPr lang="ko-KR" altLang="en-US" sz="1800" dirty="0">
                <a:latin typeface="+mn-ea"/>
                <a:ea typeface="+mn-ea"/>
              </a:rPr>
              <a:t>능 했던 이전 모델보다도 조금 더 낮은 오차를 기록</a:t>
            </a:r>
            <a:r>
              <a:rPr lang="en-US" altLang="ko-KR" sz="1800" dirty="0">
                <a:latin typeface="+mn-ea"/>
                <a:ea typeface="+mn-ea"/>
              </a:rPr>
              <a:t>.</a:t>
            </a:r>
          </a:p>
        </p:txBody>
      </p:sp>
      <p:pic>
        <p:nvPicPr>
          <p:cNvPr id="4" name="Picture 2" descr="Variants of Stacking | Types of Stacking - Advanced Ensemble Learning">
            <a:extLst>
              <a:ext uri="{FF2B5EF4-FFF2-40B4-BE49-F238E27FC236}">
                <a16:creationId xmlns:a16="http://schemas.microsoft.com/office/drawing/2014/main" id="{CD137BD5-62A7-29EF-C111-313756F42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1463" y="3558021"/>
            <a:ext cx="4264550" cy="2776561"/>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9C598364-766D-D992-2B89-9B5C48141111}"/>
              </a:ext>
            </a:extLst>
          </p:cNvPr>
          <p:cNvPicPr>
            <a:picLocks noChangeAspect="1"/>
          </p:cNvPicPr>
          <p:nvPr/>
        </p:nvPicPr>
        <p:blipFill rotWithShape="1">
          <a:blip r:embed="rId5"/>
          <a:srcRect l="59224" t="36130" r="10087" b="55771"/>
          <a:stretch/>
        </p:blipFill>
        <p:spPr>
          <a:xfrm>
            <a:off x="158258" y="5689462"/>
            <a:ext cx="8822694" cy="654842"/>
          </a:xfrm>
          <a:prstGeom prst="rect">
            <a:avLst/>
          </a:prstGeom>
        </p:spPr>
      </p:pic>
    </p:spTree>
    <p:extLst>
      <p:ext uri="{BB962C8B-B14F-4D97-AF65-F5344CB8AC3E}">
        <p14:creationId xmlns:p14="http://schemas.microsoft.com/office/powerpoint/2010/main" val="2417800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소개</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dirty="0" err="1">
                <a:solidFill>
                  <a:srgbClr val="024B80"/>
                </a:solidFill>
                <a:latin typeface="맑은 고딕" panose="020B0503020000020004" pitchFamily="50" charset="-127"/>
                <a:ea typeface="맑은 고딕" panose="020B0503020000020004" pitchFamily="50" charset="-127"/>
                <a:cs typeface="Calibri"/>
                <a:sym typeface="Calibri"/>
              </a:rPr>
              <a:t>주제</a:t>
            </a:r>
            <a:r>
              <a:rPr lang="en-US" sz="3000" b="1"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sz="3000" b="1" dirty="0" err="1">
                <a:solidFill>
                  <a:srgbClr val="024B80"/>
                </a:solidFill>
                <a:latin typeface="맑은 고딕" panose="020B0503020000020004" pitchFamily="50" charset="-127"/>
                <a:ea typeface="맑은 고딕" panose="020B0503020000020004" pitchFamily="50" charset="-127"/>
                <a:cs typeface="Calibri"/>
                <a:sym typeface="Calibri"/>
              </a:rPr>
              <a:t>선정</a:t>
            </a:r>
            <a:r>
              <a:rPr lang="en-US" sz="3000" b="1" dirty="0">
                <a:solidFill>
                  <a:srgbClr val="024B80"/>
                </a:solidFill>
                <a:latin typeface="맑은 고딕" panose="020B0503020000020004" pitchFamily="50" charset="-127"/>
                <a:ea typeface="맑은 고딕" panose="020B0503020000020004" pitchFamily="50" charset="-127"/>
                <a:cs typeface="Calibri"/>
                <a:sym typeface="Calibri"/>
              </a:rPr>
              <a:t> </a:t>
            </a:r>
            <a:r>
              <a:rPr lang="en-US" sz="3000" b="1" dirty="0" err="1">
                <a:solidFill>
                  <a:srgbClr val="024B80"/>
                </a:solidFill>
                <a:latin typeface="맑은 고딕" panose="020B0503020000020004" pitchFamily="50" charset="-127"/>
                <a:ea typeface="맑은 고딕" panose="020B0503020000020004" pitchFamily="50" charset="-127"/>
                <a:cs typeface="Calibri"/>
                <a:sym typeface="Calibri"/>
              </a:rPr>
              <a:t>이유</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118" name="Google Shape;118;p6"/>
          <p:cNvSpPr txBox="1"/>
          <p:nvPr/>
        </p:nvSpPr>
        <p:spPr>
          <a:xfrm>
            <a:off x="364155" y="2213475"/>
            <a:ext cx="6913800" cy="2585283"/>
          </a:xfrm>
          <a:prstGeom prst="rect">
            <a:avLst/>
          </a:prstGeom>
          <a:noFill/>
          <a:ln>
            <a:noFill/>
          </a:ln>
        </p:spPr>
        <p:txBody>
          <a:bodyPr spcFirstLastPara="1" wrap="square" lIns="91425" tIns="45700" rIns="91425" bIns="45700" anchor="t" anchorCtr="0">
            <a:spAutoFit/>
          </a:bodyPr>
          <a:lstStyle/>
          <a:p>
            <a:pPr marL="457200" indent="-342900">
              <a:buClr>
                <a:schemeClr val="dk1"/>
              </a:buClr>
              <a:buSzPts val="1800"/>
              <a:buFont typeface="Arial"/>
              <a:buChar char="-"/>
            </a:pPr>
            <a:r>
              <a:rPr lang="ko-KR" altLang="en-US" sz="1800" dirty="0">
                <a:solidFill>
                  <a:schemeClr val="dk1"/>
                </a:solidFill>
                <a:latin typeface="맑은 고딕" panose="020B0503020000020004" pitchFamily="50" charset="-127"/>
                <a:ea typeface="맑은 고딕" panose="020B0503020000020004" pitchFamily="50" charset="-127"/>
              </a:rPr>
              <a:t>여러가지 화학 관련 라이브러리 및 화학 데이터에 대한 이해가 가능하다</a:t>
            </a:r>
            <a:r>
              <a:rPr lang="en-US" altLang="ko-KR" sz="1800" dirty="0">
                <a:solidFill>
                  <a:schemeClr val="dk1"/>
                </a:solidFill>
                <a:latin typeface="맑은 고딕" panose="020B0503020000020004" pitchFamily="50" charset="-127"/>
                <a:ea typeface="맑은 고딕" panose="020B0503020000020004" pitchFamily="50" charset="-127"/>
              </a:rPr>
              <a:t>.</a:t>
            </a:r>
          </a:p>
          <a:p>
            <a:pPr marL="457200" indent="-342900">
              <a:buClr>
                <a:schemeClr val="dk1"/>
              </a:buClr>
              <a:buSzPts val="1800"/>
              <a:buFont typeface="Arial"/>
              <a:buChar char="-"/>
            </a:pPr>
            <a:endParaRPr lang="en-US" sz="1800" dirty="0">
              <a:solidFill>
                <a:schemeClr val="dk1"/>
              </a:solidFill>
              <a:latin typeface="맑은 고딕" panose="020B0503020000020004" pitchFamily="50" charset="-127"/>
              <a:ea typeface="맑은 고딕" panose="020B0503020000020004" pitchFamily="50" charset="-127"/>
            </a:endParaRPr>
          </a:p>
          <a:p>
            <a:pPr marL="457200" marR="0" lvl="0" indent="-342900" algn="l" rtl="0">
              <a:lnSpc>
                <a:spcPct val="100000"/>
              </a:lnSpc>
              <a:spcBef>
                <a:spcPts val="0"/>
              </a:spcBef>
              <a:spcAft>
                <a:spcPts val="0"/>
              </a:spcAft>
              <a:buClr>
                <a:schemeClr val="dk1"/>
              </a:buClr>
              <a:buSzPts val="1800"/>
              <a:buFont typeface="Arial"/>
              <a:buChar char="-"/>
            </a:pPr>
            <a:r>
              <a:rPr lang="ko-KR" altLang="en-US" sz="1800" dirty="0">
                <a:solidFill>
                  <a:schemeClr val="dk1"/>
                </a:solidFill>
                <a:latin typeface="맑은 고딕" panose="020B0503020000020004" pitchFamily="50" charset="-127"/>
                <a:ea typeface="맑은 고딕" panose="020B0503020000020004" pitchFamily="50" charset="-127"/>
              </a:rPr>
              <a:t>여러가지 </a:t>
            </a:r>
            <a:r>
              <a:rPr lang="ko-KR" altLang="en-US" sz="1800" dirty="0" err="1">
                <a:solidFill>
                  <a:schemeClr val="dk1"/>
                </a:solidFill>
                <a:latin typeface="맑은 고딕" panose="020B0503020000020004" pitchFamily="50" charset="-127"/>
                <a:ea typeface="맑은 고딕" panose="020B0503020000020004" pitchFamily="50" charset="-127"/>
              </a:rPr>
              <a:t>머신러닝</a:t>
            </a:r>
            <a:r>
              <a:rPr lang="ko-KR" altLang="en-US" sz="1800" dirty="0">
                <a:solidFill>
                  <a:schemeClr val="dk1"/>
                </a:solidFill>
                <a:latin typeface="맑은 고딕" panose="020B0503020000020004" pitchFamily="50" charset="-127"/>
                <a:ea typeface="맑은 고딕" panose="020B0503020000020004" pitchFamily="50" charset="-127"/>
              </a:rPr>
              <a:t> 기법을 적용할 수 있다</a:t>
            </a:r>
            <a:r>
              <a:rPr lang="en-US" altLang="ko-KR" sz="1800" dirty="0">
                <a:solidFill>
                  <a:schemeClr val="dk1"/>
                </a:solidFill>
                <a:latin typeface="맑은 고딕" panose="020B0503020000020004" pitchFamily="50" charset="-127"/>
                <a:ea typeface="맑은 고딕" panose="020B0503020000020004" pitchFamily="50" charset="-127"/>
              </a:rPr>
              <a:t>. </a:t>
            </a:r>
          </a:p>
          <a:p>
            <a:pPr marL="457200" marR="0" lvl="0" indent="-342900" algn="l" rtl="0">
              <a:lnSpc>
                <a:spcPct val="100000"/>
              </a:lnSpc>
              <a:spcBef>
                <a:spcPts val="0"/>
              </a:spcBef>
              <a:spcAft>
                <a:spcPts val="0"/>
              </a:spcAft>
              <a:buClr>
                <a:schemeClr val="dk1"/>
              </a:buClr>
              <a:buSzPts val="1800"/>
              <a:buFont typeface="Arial"/>
              <a:buChar char="-"/>
            </a:pPr>
            <a:endParaRPr lang="en-US" sz="1800" dirty="0">
              <a:solidFill>
                <a:schemeClr val="dk1"/>
              </a:solidFill>
              <a:latin typeface="맑은 고딕" panose="020B0503020000020004" pitchFamily="50" charset="-127"/>
              <a:ea typeface="맑은 고딕" panose="020B0503020000020004" pitchFamily="50" charset="-127"/>
            </a:endParaRPr>
          </a:p>
          <a:p>
            <a:pPr marL="4572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맑은 고딕" panose="020B0503020000020004" pitchFamily="50" charset="-127"/>
                <a:ea typeface="맑은 고딕" panose="020B0503020000020004" pitchFamily="50" charset="-127"/>
              </a:rPr>
              <a:t>Drug</a:t>
            </a:r>
            <a:r>
              <a:rPr lang="ko-KR" altLang="en-US" sz="1800" dirty="0">
                <a:solidFill>
                  <a:schemeClr val="dk1"/>
                </a:solidFill>
                <a:latin typeface="맑은 고딕" panose="020B0503020000020004" pitchFamily="50" charset="-127"/>
                <a:ea typeface="맑은 고딕" panose="020B0503020000020004" pitchFamily="50" charset="-127"/>
              </a:rPr>
              <a:t>의 주요 특성</a:t>
            </a:r>
            <a:r>
              <a:rPr lang="en-US" altLang="ko-KR" sz="1800" dirty="0">
                <a:solidFill>
                  <a:schemeClr val="dk1"/>
                </a:solidFill>
                <a:latin typeface="맑은 고딕" panose="020B0503020000020004" pitchFamily="50" charset="-127"/>
                <a:ea typeface="맑은 고딕" panose="020B0503020000020004" pitchFamily="50" charset="-127"/>
              </a:rPr>
              <a:t>(ADME/T)</a:t>
            </a:r>
            <a:r>
              <a:rPr lang="ko-KR" altLang="en-US" sz="1800" dirty="0">
                <a:solidFill>
                  <a:schemeClr val="dk1"/>
                </a:solidFill>
                <a:latin typeface="맑은 고딕" panose="020B0503020000020004" pitchFamily="50" charset="-127"/>
                <a:ea typeface="맑은 고딕" panose="020B0503020000020004" pitchFamily="50" charset="-127"/>
              </a:rPr>
              <a:t>중 하나인 </a:t>
            </a:r>
            <a:r>
              <a:rPr lang="en-US" altLang="ko-KR" sz="1800" dirty="0">
                <a:solidFill>
                  <a:schemeClr val="dk1"/>
                </a:solidFill>
                <a:latin typeface="맑은 고딕" panose="020B0503020000020004" pitchFamily="50" charset="-127"/>
                <a:ea typeface="맑은 고딕" panose="020B0503020000020004" pitchFamily="50" charset="-127"/>
              </a:rPr>
              <a:t>metabolism</a:t>
            </a:r>
            <a:r>
              <a:rPr lang="ko-KR" altLang="en-US" sz="1800" dirty="0">
                <a:solidFill>
                  <a:schemeClr val="dk1"/>
                </a:solidFill>
                <a:latin typeface="맑은 고딕" panose="020B0503020000020004" pitchFamily="50" charset="-127"/>
                <a:ea typeface="맑은 고딕" panose="020B0503020000020004" pitchFamily="50" charset="-127"/>
              </a:rPr>
              <a:t>의 값을 예측 함으로써 약물 개발시간을 획기적으로 낮출 수 있다</a:t>
            </a:r>
            <a:r>
              <a:rPr lang="en-US" altLang="ko-KR" sz="1800" dirty="0">
                <a:solidFill>
                  <a:schemeClr val="dk1"/>
                </a:solidFill>
                <a:latin typeface="맑은 고딕" panose="020B0503020000020004" pitchFamily="50" charset="-127"/>
                <a:ea typeface="맑은 고딕" panose="020B0503020000020004" pitchFamily="50" charset="-127"/>
              </a:rPr>
              <a:t>.</a:t>
            </a:r>
          </a:p>
          <a:p>
            <a:pPr marL="457200" marR="0" lvl="0" indent="-342900" algn="l" rtl="0">
              <a:lnSpc>
                <a:spcPct val="100000"/>
              </a:lnSpc>
              <a:spcBef>
                <a:spcPts val="0"/>
              </a:spcBef>
              <a:spcAft>
                <a:spcPts val="0"/>
              </a:spcAft>
              <a:buClr>
                <a:schemeClr val="dk1"/>
              </a:buClr>
              <a:buSzPts val="1800"/>
              <a:buFont typeface="Arial"/>
              <a:buChar char="-"/>
            </a:pPr>
            <a:endParaRPr lang="en-US" altLang="ko-KR" sz="1800" dirty="0">
              <a:solidFill>
                <a:schemeClr val="dk1"/>
              </a:solidFill>
              <a:latin typeface="맑은 고딕" panose="020B0503020000020004" pitchFamily="50" charset="-127"/>
              <a:ea typeface="맑은 고딕" panose="020B0503020000020004" pitchFamily="50" charset="-127"/>
            </a:endParaRPr>
          </a:p>
          <a:p>
            <a:pPr marL="457200" marR="0" lvl="0" indent="-342900" algn="l" rtl="0">
              <a:lnSpc>
                <a:spcPct val="100000"/>
              </a:lnSpc>
              <a:spcBef>
                <a:spcPts val="0"/>
              </a:spcBef>
              <a:spcAft>
                <a:spcPts val="0"/>
              </a:spcAft>
              <a:buClr>
                <a:schemeClr val="dk1"/>
              </a:buClr>
              <a:buSzPts val="1800"/>
              <a:buFont typeface="Arial"/>
              <a:buChar char="-"/>
            </a:pPr>
            <a:r>
              <a:rPr lang="ko-KR" altLang="en-US" sz="1800" dirty="0">
                <a:solidFill>
                  <a:schemeClr val="dk1"/>
                </a:solidFill>
                <a:latin typeface="맑은 고딕" panose="020B0503020000020004" pitchFamily="50" charset="-127"/>
                <a:ea typeface="맑은 고딕" panose="020B0503020000020004" pitchFamily="50" charset="-127"/>
              </a:rPr>
              <a:t>아쉬워서</a:t>
            </a:r>
            <a:endParaRPr lang="en-US" altLang="ko-KR" sz="1800" dirty="0">
              <a:solidFill>
                <a:schemeClr val="dk1"/>
              </a:solidFill>
              <a:latin typeface="맑은 고딕" panose="020B0503020000020004" pitchFamily="50" charset="-127"/>
              <a:ea typeface="맑은 고딕" panose="020B0503020000020004" pitchFamily="50" charset="-127"/>
            </a:endParaRPr>
          </a:p>
        </p:txBody>
      </p:sp>
      <p:pic>
        <p:nvPicPr>
          <p:cNvPr id="2" name="Picture 2" descr="Logo">
            <a:extLst>
              <a:ext uri="{FF2B5EF4-FFF2-40B4-BE49-F238E27FC236}">
                <a16:creationId xmlns:a16="http://schemas.microsoft.com/office/drawing/2014/main" id="{353DFC61-30F7-539B-95CD-E7693A53B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214" y="1862712"/>
            <a:ext cx="1731818" cy="1861705"/>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F90FE8BE-75AD-86DB-00A9-52A7F5089284}"/>
              </a:ext>
            </a:extLst>
          </p:cNvPr>
          <p:cNvPicPr>
            <a:picLocks noChangeAspect="1"/>
          </p:cNvPicPr>
          <p:nvPr/>
        </p:nvPicPr>
        <p:blipFill rotWithShape="1">
          <a:blip r:embed="rId5"/>
          <a:srcRect b="79124"/>
          <a:stretch/>
        </p:blipFill>
        <p:spPr>
          <a:xfrm>
            <a:off x="585665" y="5229746"/>
            <a:ext cx="7106179" cy="637924"/>
          </a:xfrm>
          <a:prstGeom prst="rect">
            <a:avLst/>
          </a:prstGeom>
        </p:spPr>
      </p:pic>
      <p:pic>
        <p:nvPicPr>
          <p:cNvPr id="1026" name="Picture 2" descr="PIKAChU: a Python-based informatics kit for analysing chemical units |  Journal of Cheminformatics | Full Text">
            <a:extLst>
              <a:ext uri="{FF2B5EF4-FFF2-40B4-BE49-F238E27FC236}">
                <a16:creationId xmlns:a16="http://schemas.microsoft.com/office/drawing/2014/main" id="{D115E864-DFB5-03BC-FDFC-134280D570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7104" y="4561919"/>
            <a:ext cx="3743325" cy="121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추가 진행</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err="1">
                <a:solidFill>
                  <a:srgbClr val="024B80"/>
                </a:solidFill>
                <a:latin typeface="맑은 고딕" panose="020B0503020000020004" pitchFamily="50" charset="-127"/>
                <a:ea typeface="맑은 고딕" panose="020B0503020000020004" pitchFamily="50" charset="-127"/>
                <a:sym typeface="Arial"/>
              </a:rPr>
              <a:t>XGBoost</a:t>
            </a:r>
            <a:r>
              <a:rPr 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 Model</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grpSp>
        <p:nvGrpSpPr>
          <p:cNvPr id="5" name="그룹 4">
            <a:extLst>
              <a:ext uri="{FF2B5EF4-FFF2-40B4-BE49-F238E27FC236}">
                <a16:creationId xmlns:a16="http://schemas.microsoft.com/office/drawing/2014/main" id="{E3200D18-65A9-6BEE-881E-893EC8195C47}"/>
              </a:ext>
            </a:extLst>
          </p:cNvPr>
          <p:cNvGrpSpPr/>
          <p:nvPr/>
        </p:nvGrpSpPr>
        <p:grpSpPr>
          <a:xfrm>
            <a:off x="2146093" y="2042537"/>
            <a:ext cx="7899668" cy="3365779"/>
            <a:chOff x="3978655" y="1849866"/>
            <a:chExt cx="7899668" cy="3365779"/>
          </a:xfrm>
        </p:grpSpPr>
        <p:grpSp>
          <p:nvGrpSpPr>
            <p:cNvPr id="6" name="그룹 5">
              <a:extLst>
                <a:ext uri="{FF2B5EF4-FFF2-40B4-BE49-F238E27FC236}">
                  <a16:creationId xmlns:a16="http://schemas.microsoft.com/office/drawing/2014/main" id="{DB89D5E2-27FF-D494-DF01-528136F2714E}"/>
                </a:ext>
              </a:extLst>
            </p:cNvPr>
            <p:cNvGrpSpPr/>
            <p:nvPr/>
          </p:nvGrpSpPr>
          <p:grpSpPr>
            <a:xfrm>
              <a:off x="3978655" y="1849866"/>
              <a:ext cx="7788976" cy="2164340"/>
              <a:chOff x="364156" y="3797040"/>
              <a:chExt cx="7788976" cy="2164340"/>
            </a:xfrm>
          </p:grpSpPr>
          <p:sp>
            <p:nvSpPr>
              <p:cNvPr id="16" name="직사각형 15">
                <a:extLst>
                  <a:ext uri="{FF2B5EF4-FFF2-40B4-BE49-F238E27FC236}">
                    <a16:creationId xmlns:a16="http://schemas.microsoft.com/office/drawing/2014/main" id="{76067424-F9BC-FA15-D9AA-9E37106834FE}"/>
                  </a:ext>
                </a:extLst>
              </p:cNvPr>
              <p:cNvSpPr/>
              <p:nvPr/>
            </p:nvSpPr>
            <p:spPr>
              <a:xfrm>
                <a:off x="364156" y="3797040"/>
                <a:ext cx="7788976" cy="2164340"/>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17" name="사각형: 둥근 모서리 16">
                <a:extLst>
                  <a:ext uri="{FF2B5EF4-FFF2-40B4-BE49-F238E27FC236}">
                    <a16:creationId xmlns:a16="http://schemas.microsoft.com/office/drawing/2014/main" id="{E64CB53D-D735-2877-B1E5-C20D459F280C}"/>
                  </a:ext>
                </a:extLst>
              </p:cNvPr>
              <p:cNvSpPr/>
              <p:nvPr/>
            </p:nvSpPr>
            <p:spPr>
              <a:xfrm>
                <a:off x="609332" y="4292497"/>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Random Forest</a:t>
                </a:r>
                <a:endParaRPr lang="ko-KR" altLang="en-US" sz="1600" b="1" dirty="0">
                  <a:latin typeface="맑은 고딕" panose="020B0503020000020004" pitchFamily="50" charset="-127"/>
                </a:endParaRPr>
              </a:p>
            </p:txBody>
          </p:sp>
          <p:sp>
            <p:nvSpPr>
              <p:cNvPr id="18" name="사각형: 둥근 모서리 17">
                <a:extLst>
                  <a:ext uri="{FF2B5EF4-FFF2-40B4-BE49-F238E27FC236}">
                    <a16:creationId xmlns:a16="http://schemas.microsoft.com/office/drawing/2014/main" id="{8EAD5191-CD27-8DE4-5460-0C77A6DBC2DB}"/>
                  </a:ext>
                </a:extLst>
              </p:cNvPr>
              <p:cNvSpPr/>
              <p:nvPr/>
            </p:nvSpPr>
            <p:spPr>
              <a:xfrm>
                <a:off x="3289032" y="4292497"/>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1D CNN</a:t>
                </a:r>
                <a:endParaRPr lang="ko-KR" altLang="en-US" sz="1600" b="1" dirty="0">
                  <a:latin typeface="맑은 고딕" panose="020B0503020000020004" pitchFamily="50" charset="-127"/>
                </a:endParaRPr>
              </a:p>
            </p:txBody>
          </p:sp>
          <p:sp>
            <p:nvSpPr>
              <p:cNvPr id="19" name="사각형: 둥근 모서리 18">
                <a:extLst>
                  <a:ext uri="{FF2B5EF4-FFF2-40B4-BE49-F238E27FC236}">
                    <a16:creationId xmlns:a16="http://schemas.microsoft.com/office/drawing/2014/main" id="{DC3F9FC5-7A72-6407-05A8-5FEC5664BD91}"/>
                  </a:ext>
                </a:extLst>
              </p:cNvPr>
              <p:cNvSpPr/>
              <p:nvPr/>
            </p:nvSpPr>
            <p:spPr>
              <a:xfrm>
                <a:off x="5968732" y="4292497"/>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GCN</a:t>
                </a:r>
                <a:endParaRPr lang="ko-KR" altLang="en-US" sz="1600" b="1" dirty="0">
                  <a:latin typeface="맑은 고딕" panose="020B0503020000020004" pitchFamily="50" charset="-127"/>
                </a:endParaRPr>
              </a:p>
            </p:txBody>
          </p:sp>
          <p:sp>
            <p:nvSpPr>
              <p:cNvPr id="20" name="사각형: 둥근 모서리 19">
                <a:extLst>
                  <a:ext uri="{FF2B5EF4-FFF2-40B4-BE49-F238E27FC236}">
                    <a16:creationId xmlns:a16="http://schemas.microsoft.com/office/drawing/2014/main" id="{03A14038-7629-1352-F134-34418D9CA34E}"/>
                  </a:ext>
                </a:extLst>
              </p:cNvPr>
              <p:cNvSpPr/>
              <p:nvPr/>
            </p:nvSpPr>
            <p:spPr>
              <a:xfrm>
                <a:off x="3289032" y="5110654"/>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LSTM</a:t>
                </a:r>
                <a:endParaRPr lang="ko-KR" altLang="en-US" sz="1600" b="1" dirty="0">
                  <a:latin typeface="맑은 고딕" panose="020B0503020000020004" pitchFamily="50" charset="-127"/>
                </a:endParaRPr>
              </a:p>
            </p:txBody>
          </p:sp>
          <p:sp>
            <p:nvSpPr>
              <p:cNvPr id="21" name="사각형: 둥근 모서리 20">
                <a:extLst>
                  <a:ext uri="{FF2B5EF4-FFF2-40B4-BE49-F238E27FC236}">
                    <a16:creationId xmlns:a16="http://schemas.microsoft.com/office/drawing/2014/main" id="{CFD3CEBE-BA8F-48F6-48EC-FB3E9BD725D1}"/>
                  </a:ext>
                </a:extLst>
              </p:cNvPr>
              <p:cNvSpPr/>
              <p:nvPr/>
            </p:nvSpPr>
            <p:spPr>
              <a:xfrm>
                <a:off x="609332" y="5110654"/>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err="1">
                    <a:latin typeface="맑은 고딕" panose="020B0503020000020004" pitchFamily="50" charset="-127"/>
                  </a:rPr>
                  <a:t>XGBoost</a:t>
                </a:r>
                <a:endParaRPr lang="ko-KR" altLang="en-US" sz="1600" b="1" dirty="0">
                  <a:latin typeface="맑은 고딕" panose="020B0503020000020004" pitchFamily="50" charset="-127"/>
                </a:endParaRPr>
              </a:p>
            </p:txBody>
          </p:sp>
          <p:sp>
            <p:nvSpPr>
              <p:cNvPr id="22" name="TextBox 21">
                <a:extLst>
                  <a:ext uri="{FF2B5EF4-FFF2-40B4-BE49-F238E27FC236}">
                    <a16:creationId xmlns:a16="http://schemas.microsoft.com/office/drawing/2014/main" id="{67137965-CD37-0E68-81AC-0B6EE0C82377}"/>
                  </a:ext>
                </a:extLst>
              </p:cNvPr>
              <p:cNvSpPr txBox="1"/>
              <p:nvPr/>
            </p:nvSpPr>
            <p:spPr>
              <a:xfrm>
                <a:off x="364156" y="3801856"/>
                <a:ext cx="1976788" cy="369332"/>
              </a:xfrm>
              <a:prstGeom prst="rect">
                <a:avLst/>
              </a:prstGeom>
              <a:noFill/>
            </p:spPr>
            <p:txBody>
              <a:bodyPr wrap="square" rtlCol="0">
                <a:spAutoFit/>
              </a:bodyPr>
              <a:lstStyle/>
              <a:p>
                <a:r>
                  <a:rPr lang="en-US" altLang="ko-KR" sz="1800" dirty="0">
                    <a:latin typeface="맑은 고딕" panose="020B0503020000020004" pitchFamily="50" charset="-127"/>
                    <a:ea typeface="맑은 고딕" panose="020B0503020000020004" pitchFamily="50" charset="-127"/>
                  </a:rPr>
                  <a:t>Model</a:t>
                </a:r>
                <a:endParaRPr lang="ko-KR" altLang="en-US" sz="1800" dirty="0">
                  <a:latin typeface="맑은 고딕" panose="020B0503020000020004" pitchFamily="50" charset="-127"/>
                  <a:ea typeface="맑은 고딕" panose="020B0503020000020004" pitchFamily="50" charset="-127"/>
                </a:endParaRPr>
              </a:p>
            </p:txBody>
          </p:sp>
        </p:grpSp>
        <p:sp>
          <p:nvSpPr>
            <p:cNvPr id="8" name="사각형: 둥근 모서리 7">
              <a:extLst>
                <a:ext uri="{FF2B5EF4-FFF2-40B4-BE49-F238E27FC236}">
                  <a16:creationId xmlns:a16="http://schemas.microsoft.com/office/drawing/2014/main" id="{F9EB786D-52F5-1B24-A7D0-AF69BD657CFD}"/>
                </a:ext>
              </a:extLst>
            </p:cNvPr>
            <p:cNvSpPr/>
            <p:nvPr/>
          </p:nvSpPr>
          <p:spPr>
            <a:xfrm>
              <a:off x="3978655" y="4758827"/>
              <a:ext cx="1816100" cy="4568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err="1">
                  <a:latin typeface="맑은 고딕" panose="020B0503020000020004" pitchFamily="50" charset="-127"/>
                </a:rPr>
                <a:t>Rdkit</a:t>
              </a:r>
              <a:r>
                <a:rPr lang="en-US" altLang="ko-KR" dirty="0">
                  <a:latin typeface="맑은 고딕" panose="020B0503020000020004" pitchFamily="50" charset="-127"/>
                </a:rPr>
                <a:t> Descriptor</a:t>
              </a:r>
              <a:endParaRPr lang="ko-KR" altLang="en-US" dirty="0">
                <a:latin typeface="맑은 고딕" panose="020B0503020000020004" pitchFamily="50" charset="-127"/>
              </a:endParaRPr>
            </a:p>
          </p:txBody>
        </p:sp>
        <p:sp>
          <p:nvSpPr>
            <p:cNvPr id="9" name="사각형: 둥근 모서리 8">
              <a:extLst>
                <a:ext uri="{FF2B5EF4-FFF2-40B4-BE49-F238E27FC236}">
                  <a16:creationId xmlns:a16="http://schemas.microsoft.com/office/drawing/2014/main" id="{AA587DA9-1A8A-96D9-5D90-B785A08AB793}"/>
                </a:ext>
              </a:extLst>
            </p:cNvPr>
            <p:cNvSpPr/>
            <p:nvPr/>
          </p:nvSpPr>
          <p:spPr>
            <a:xfrm>
              <a:off x="10062223" y="4758826"/>
              <a:ext cx="1816100" cy="456818"/>
            </a:xfrm>
            <a:prstGeom prst="roundRect">
              <a:avLst/>
            </a:prstGeom>
            <a:solidFill>
              <a:schemeClr val="accent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err="1">
                  <a:latin typeface="맑은 고딕" panose="020B0503020000020004" pitchFamily="50" charset="-127"/>
                </a:rPr>
                <a:t>ConvMol</a:t>
              </a:r>
              <a:r>
                <a:rPr lang="en-US" altLang="ko-KR" dirty="0">
                  <a:latin typeface="맑은 고딕" panose="020B0503020000020004" pitchFamily="50" charset="-127"/>
                </a:rPr>
                <a:t> </a:t>
              </a:r>
              <a:r>
                <a:rPr lang="en-US" altLang="ko-KR" dirty="0" err="1">
                  <a:latin typeface="맑은 고딕" panose="020B0503020000020004" pitchFamily="50" charset="-127"/>
                </a:rPr>
                <a:t>Featurizer</a:t>
              </a:r>
              <a:endParaRPr lang="ko-KR" altLang="en-US" dirty="0">
                <a:latin typeface="맑은 고딕" panose="020B0503020000020004" pitchFamily="50" charset="-127"/>
              </a:endParaRPr>
            </a:p>
          </p:txBody>
        </p:sp>
        <p:sp>
          <p:nvSpPr>
            <p:cNvPr id="10" name="사각형: 둥근 모서리 9">
              <a:extLst>
                <a:ext uri="{FF2B5EF4-FFF2-40B4-BE49-F238E27FC236}">
                  <a16:creationId xmlns:a16="http://schemas.microsoft.com/office/drawing/2014/main" id="{FD1DE58F-E310-915D-E0CA-DFBE4133135A}"/>
                </a:ext>
              </a:extLst>
            </p:cNvPr>
            <p:cNvSpPr/>
            <p:nvPr/>
          </p:nvSpPr>
          <p:spPr>
            <a:xfrm>
              <a:off x="6006511" y="4758827"/>
              <a:ext cx="1816100" cy="4568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latin typeface="맑은 고딕" panose="020B0503020000020004" pitchFamily="50" charset="-127"/>
                </a:rPr>
                <a:t>ECFP Fingerprint</a:t>
              </a:r>
              <a:endParaRPr lang="ko-KR" altLang="en-US" dirty="0">
                <a:latin typeface="맑은 고딕" panose="020B0503020000020004" pitchFamily="50" charset="-127"/>
              </a:endParaRPr>
            </a:p>
          </p:txBody>
        </p:sp>
        <p:sp>
          <p:nvSpPr>
            <p:cNvPr id="11" name="사각형: 둥근 모서리 10">
              <a:extLst>
                <a:ext uri="{FF2B5EF4-FFF2-40B4-BE49-F238E27FC236}">
                  <a16:creationId xmlns:a16="http://schemas.microsoft.com/office/drawing/2014/main" id="{82D8597B-1F9A-43C9-082D-4157123F5EB7}"/>
                </a:ext>
              </a:extLst>
            </p:cNvPr>
            <p:cNvSpPr/>
            <p:nvPr/>
          </p:nvSpPr>
          <p:spPr>
            <a:xfrm>
              <a:off x="8034367" y="4758826"/>
              <a:ext cx="1816100" cy="4568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latin typeface="맑은 고딕" panose="020B0503020000020004" pitchFamily="50" charset="-127"/>
                </a:rPr>
                <a:t>Mol2Vec Fingerprint</a:t>
              </a:r>
              <a:endParaRPr lang="ko-KR" altLang="en-US" dirty="0">
                <a:latin typeface="맑은 고딕" panose="020B0503020000020004" pitchFamily="50" charset="-127"/>
              </a:endParaRPr>
            </a:p>
          </p:txBody>
        </p:sp>
        <p:sp>
          <p:nvSpPr>
            <p:cNvPr id="12" name="화살표: 위쪽 11">
              <a:extLst>
                <a:ext uri="{FF2B5EF4-FFF2-40B4-BE49-F238E27FC236}">
                  <a16:creationId xmlns:a16="http://schemas.microsoft.com/office/drawing/2014/main" id="{016003F8-BC39-EFE1-BAB0-F8BFBCA83069}"/>
                </a:ext>
              </a:extLst>
            </p:cNvPr>
            <p:cNvSpPr/>
            <p:nvPr/>
          </p:nvSpPr>
          <p:spPr>
            <a:xfrm rot="432332">
              <a:off x="4738072" y="3020868"/>
              <a:ext cx="344017" cy="1679565"/>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13" name="화살표: 위쪽 12">
              <a:extLst>
                <a:ext uri="{FF2B5EF4-FFF2-40B4-BE49-F238E27FC236}">
                  <a16:creationId xmlns:a16="http://schemas.microsoft.com/office/drawing/2014/main" id="{B9990BA1-20E4-62E7-1C60-6BAAD22B58E6}"/>
                </a:ext>
              </a:extLst>
            </p:cNvPr>
            <p:cNvSpPr/>
            <p:nvPr/>
          </p:nvSpPr>
          <p:spPr>
            <a:xfrm rot="19644848">
              <a:off x="6269590" y="2879469"/>
              <a:ext cx="330305" cy="1859885"/>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14" name="화살표: 위쪽 13">
              <a:extLst>
                <a:ext uri="{FF2B5EF4-FFF2-40B4-BE49-F238E27FC236}">
                  <a16:creationId xmlns:a16="http://schemas.microsoft.com/office/drawing/2014/main" id="{BEE91C29-18E4-22DE-7104-58A009A7D4D8}"/>
                </a:ext>
              </a:extLst>
            </p:cNvPr>
            <p:cNvSpPr/>
            <p:nvPr/>
          </p:nvSpPr>
          <p:spPr>
            <a:xfrm rot="20434449">
              <a:off x="8279924" y="3005924"/>
              <a:ext cx="368300" cy="1675988"/>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15" name="화살표: 위쪽 14">
              <a:extLst>
                <a:ext uri="{FF2B5EF4-FFF2-40B4-BE49-F238E27FC236}">
                  <a16:creationId xmlns:a16="http://schemas.microsoft.com/office/drawing/2014/main" id="{81E52076-1CB4-C24E-583A-517F5B521DE6}"/>
                </a:ext>
              </a:extLst>
            </p:cNvPr>
            <p:cNvSpPr/>
            <p:nvPr/>
          </p:nvSpPr>
          <p:spPr>
            <a:xfrm rot="20837361">
              <a:off x="10566400" y="3015952"/>
              <a:ext cx="334962" cy="1693573"/>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spTree>
    <p:extLst>
      <p:ext uri="{BB962C8B-B14F-4D97-AF65-F5344CB8AC3E}">
        <p14:creationId xmlns:p14="http://schemas.microsoft.com/office/powerpoint/2010/main" val="2635117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추가 진행</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err="1">
                <a:solidFill>
                  <a:srgbClr val="024B80"/>
                </a:solidFill>
                <a:latin typeface="맑은 고딕" panose="020B0503020000020004" pitchFamily="50" charset="-127"/>
                <a:ea typeface="맑은 고딕" panose="020B0503020000020004" pitchFamily="50" charset="-127"/>
                <a:sym typeface="Arial"/>
              </a:rPr>
              <a:t>XGBoost</a:t>
            </a:r>
            <a:r>
              <a:rPr 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 Model </a:t>
            </a: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sym typeface="Arial"/>
              </a:rPr>
              <a:t>하이퍼파라미터</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 조정</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sp>
        <p:nvSpPr>
          <p:cNvPr id="3" name="TextBox 2">
            <a:extLst>
              <a:ext uri="{FF2B5EF4-FFF2-40B4-BE49-F238E27FC236}">
                <a16:creationId xmlns:a16="http://schemas.microsoft.com/office/drawing/2014/main" id="{DF21701F-1A36-FC45-60C9-FBE6C3395EE7}"/>
              </a:ext>
            </a:extLst>
          </p:cNvPr>
          <p:cNvSpPr txBox="1"/>
          <p:nvPr/>
        </p:nvSpPr>
        <p:spPr>
          <a:xfrm>
            <a:off x="441650" y="1817434"/>
            <a:ext cx="11308555" cy="2031325"/>
          </a:xfrm>
          <a:prstGeom prst="rect">
            <a:avLst/>
          </a:prstGeom>
          <a:noFill/>
        </p:spPr>
        <p:txBody>
          <a:bodyPr wrap="square" rtlCol="0">
            <a:spAutoFit/>
          </a:bodyPr>
          <a:lstStyle/>
          <a:p>
            <a:pPr marL="342900" indent="-342900">
              <a:buFont typeface="+mj-lt"/>
              <a:buAutoNum type="arabicPeriod"/>
            </a:pPr>
            <a:r>
              <a:rPr lang="en-US" altLang="ko-KR" sz="1800" dirty="0">
                <a:latin typeface="+mn-ea"/>
                <a:ea typeface="+mn-ea"/>
              </a:rPr>
              <a:t>RF</a:t>
            </a:r>
            <a:r>
              <a:rPr lang="ko-KR" altLang="en-US" sz="1800" dirty="0">
                <a:latin typeface="+mn-ea"/>
                <a:ea typeface="+mn-ea"/>
              </a:rPr>
              <a:t> 모델에서는 </a:t>
            </a:r>
            <a:r>
              <a:rPr lang="ko-KR" altLang="en-US" sz="1800" dirty="0" err="1">
                <a:latin typeface="+mn-ea"/>
                <a:ea typeface="+mn-ea"/>
              </a:rPr>
              <a:t>하이퍼</a:t>
            </a:r>
            <a:r>
              <a:rPr lang="ko-KR" altLang="en-US" sz="1800" dirty="0">
                <a:latin typeface="+mn-ea"/>
                <a:ea typeface="+mn-ea"/>
              </a:rPr>
              <a:t> 파라미터를 크게 건드리지 않음</a:t>
            </a:r>
            <a:r>
              <a:rPr lang="en-US" altLang="ko-KR" sz="1800" dirty="0">
                <a:latin typeface="+mn-ea"/>
                <a:ea typeface="+mn-ea"/>
              </a:rPr>
              <a:t>.</a:t>
            </a: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a:latin typeface="+mn-ea"/>
                <a:ea typeface="+mn-ea"/>
              </a:rPr>
              <a:t>기존의 </a:t>
            </a:r>
            <a:r>
              <a:rPr lang="en-US" altLang="ko-KR" sz="1800" dirty="0" err="1">
                <a:latin typeface="+mn-ea"/>
                <a:ea typeface="+mn-ea"/>
              </a:rPr>
              <a:t>XGBoost</a:t>
            </a:r>
            <a:r>
              <a:rPr lang="en-US" altLang="ko-KR" sz="1800" dirty="0">
                <a:latin typeface="+mn-ea"/>
                <a:ea typeface="+mn-ea"/>
              </a:rPr>
              <a:t> </a:t>
            </a:r>
            <a:r>
              <a:rPr lang="ko-KR" altLang="en-US" sz="1800" dirty="0">
                <a:latin typeface="+mn-ea"/>
                <a:ea typeface="+mn-ea"/>
              </a:rPr>
              <a:t>모델은 그냥 바로 쓰면 </a:t>
            </a:r>
            <a:r>
              <a:rPr lang="en-US" altLang="ko-KR" sz="1800" dirty="0">
                <a:latin typeface="+mn-ea"/>
                <a:ea typeface="+mn-ea"/>
              </a:rPr>
              <a:t>RF</a:t>
            </a:r>
            <a:r>
              <a:rPr lang="ko-KR" altLang="en-US" sz="1800" dirty="0">
                <a:latin typeface="+mn-ea"/>
                <a:ea typeface="+mn-ea"/>
              </a:rPr>
              <a:t>와 비교 </a:t>
            </a:r>
            <a:r>
              <a:rPr lang="ko-KR" altLang="en-US" sz="1800" dirty="0" err="1">
                <a:latin typeface="+mn-ea"/>
                <a:ea typeface="+mn-ea"/>
              </a:rPr>
              <a:t>했을때</a:t>
            </a:r>
            <a:r>
              <a:rPr lang="ko-KR" altLang="en-US" sz="1800" dirty="0">
                <a:latin typeface="+mn-ea"/>
                <a:ea typeface="+mn-ea"/>
              </a:rPr>
              <a:t> 큰 차이가 났다</a:t>
            </a:r>
            <a:r>
              <a:rPr lang="en-US" altLang="ko-KR" sz="1800" dirty="0">
                <a:latin typeface="+mn-ea"/>
                <a:ea typeface="+mn-ea"/>
              </a:rPr>
              <a:t>, </a:t>
            </a:r>
            <a:r>
              <a:rPr lang="ko-KR" altLang="en-US" sz="1800" dirty="0">
                <a:latin typeface="+mn-ea"/>
                <a:ea typeface="+mn-ea"/>
              </a:rPr>
              <a:t>그래서 안 썼었다              </a:t>
            </a:r>
            <a:r>
              <a:rPr lang="en-US" altLang="ko-KR" sz="1800" dirty="0">
                <a:latin typeface="+mn-ea"/>
                <a:ea typeface="+mn-ea"/>
              </a:rPr>
              <a:t>(RF Model RMSE : </a:t>
            </a:r>
            <a:r>
              <a:rPr lang="en-US" altLang="ko-KR" sz="1800" dirty="0">
                <a:solidFill>
                  <a:srgbClr val="FF0000"/>
                </a:solidFill>
                <a:latin typeface="+mn-ea"/>
                <a:ea typeface="+mn-ea"/>
              </a:rPr>
              <a:t>31.46</a:t>
            </a:r>
            <a:r>
              <a:rPr lang="en-US" altLang="ko-KR" sz="1800" dirty="0">
                <a:latin typeface="+mn-ea"/>
                <a:ea typeface="+mn-ea"/>
              </a:rPr>
              <a:t> / XGB Model RMSE : </a:t>
            </a:r>
            <a:r>
              <a:rPr lang="en-US" altLang="ko-KR" sz="1800" dirty="0">
                <a:solidFill>
                  <a:srgbClr val="FF0000"/>
                </a:solidFill>
                <a:latin typeface="+mn-ea"/>
                <a:ea typeface="+mn-ea"/>
              </a:rPr>
              <a:t>33.24</a:t>
            </a:r>
            <a:r>
              <a:rPr lang="en-US" altLang="ko-KR" sz="1800" dirty="0">
                <a:latin typeface="+mn-ea"/>
                <a:ea typeface="+mn-ea"/>
              </a:rPr>
              <a:t>)</a:t>
            </a: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a:latin typeface="+mn-ea"/>
                <a:ea typeface="+mn-ea"/>
              </a:rPr>
              <a:t>다만 </a:t>
            </a:r>
            <a:r>
              <a:rPr lang="en-US" altLang="ko-KR" sz="1800" dirty="0" err="1">
                <a:latin typeface="+mn-ea"/>
                <a:ea typeface="+mn-ea"/>
              </a:rPr>
              <a:t>XGBoost</a:t>
            </a:r>
            <a:r>
              <a:rPr lang="en-US" altLang="ko-KR" sz="1800" dirty="0">
                <a:latin typeface="+mn-ea"/>
                <a:ea typeface="+mn-ea"/>
              </a:rPr>
              <a:t> </a:t>
            </a:r>
            <a:r>
              <a:rPr lang="ko-KR" altLang="en-US" sz="1800" dirty="0">
                <a:latin typeface="+mn-ea"/>
                <a:ea typeface="+mn-ea"/>
              </a:rPr>
              <a:t>모델의 경우 </a:t>
            </a:r>
            <a:r>
              <a:rPr lang="en-US" altLang="ko-KR" sz="1800" dirty="0">
                <a:latin typeface="+mn-ea"/>
                <a:ea typeface="+mn-ea"/>
              </a:rPr>
              <a:t>Boosting </a:t>
            </a:r>
            <a:r>
              <a:rPr lang="ko-KR" altLang="en-US" sz="1800" dirty="0">
                <a:latin typeface="+mn-ea"/>
                <a:ea typeface="+mn-ea"/>
              </a:rPr>
              <a:t>모델이기에 </a:t>
            </a:r>
            <a:r>
              <a:rPr lang="en-US" altLang="ko-KR" sz="1800" dirty="0">
                <a:latin typeface="+mn-ea"/>
                <a:ea typeface="+mn-ea"/>
              </a:rPr>
              <a:t>learning rate</a:t>
            </a:r>
            <a:r>
              <a:rPr lang="ko-KR" altLang="en-US" sz="1800" dirty="0">
                <a:latin typeface="+mn-ea"/>
                <a:ea typeface="+mn-ea"/>
              </a:rPr>
              <a:t>와</a:t>
            </a:r>
            <a:r>
              <a:rPr lang="en-US" altLang="ko-KR" sz="1800" dirty="0">
                <a:latin typeface="+mn-ea"/>
                <a:ea typeface="+mn-ea"/>
              </a:rPr>
              <a:t> </a:t>
            </a:r>
            <a:r>
              <a:rPr lang="en-US" altLang="ko-KR" sz="1800" dirty="0" err="1">
                <a:latin typeface="+mn-ea"/>
                <a:ea typeface="+mn-ea"/>
              </a:rPr>
              <a:t>early_stop</a:t>
            </a:r>
            <a:r>
              <a:rPr lang="ko-KR" altLang="en-US" sz="1800" dirty="0">
                <a:latin typeface="+mn-ea"/>
                <a:ea typeface="+mn-ea"/>
              </a:rPr>
              <a:t>을 설정해 주는 건 필요하다고 생각</a:t>
            </a:r>
            <a:endParaRPr lang="en-US" altLang="ko-KR" sz="1800" dirty="0">
              <a:latin typeface="+mn-ea"/>
              <a:ea typeface="+mn-ea"/>
            </a:endParaRPr>
          </a:p>
        </p:txBody>
      </p:sp>
      <p:pic>
        <p:nvPicPr>
          <p:cNvPr id="1028" name="Picture 4">
            <a:extLst>
              <a:ext uri="{FF2B5EF4-FFF2-40B4-BE49-F238E27FC236}">
                <a16:creationId xmlns:a16="http://schemas.microsoft.com/office/drawing/2014/main" id="{E7A6E586-5DBC-9B84-F2F2-19936320C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898" y="3663832"/>
            <a:ext cx="4570122" cy="271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891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추가 진행</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err="1">
                <a:solidFill>
                  <a:srgbClr val="024B80"/>
                </a:solidFill>
                <a:latin typeface="맑은 고딕" panose="020B0503020000020004" pitchFamily="50" charset="-127"/>
                <a:ea typeface="맑은 고딕" panose="020B0503020000020004" pitchFamily="50" charset="-127"/>
                <a:sym typeface="Arial"/>
              </a:rPr>
              <a:t>XGBoost</a:t>
            </a:r>
            <a:r>
              <a:rPr 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 Model </a:t>
            </a: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sym typeface="Arial"/>
              </a:rPr>
              <a:t>하이퍼파라미터</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 조정</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sp>
        <p:nvSpPr>
          <p:cNvPr id="3" name="TextBox 2">
            <a:extLst>
              <a:ext uri="{FF2B5EF4-FFF2-40B4-BE49-F238E27FC236}">
                <a16:creationId xmlns:a16="http://schemas.microsoft.com/office/drawing/2014/main" id="{DF21701F-1A36-FC45-60C9-FBE6C3395EE7}"/>
              </a:ext>
            </a:extLst>
          </p:cNvPr>
          <p:cNvSpPr txBox="1"/>
          <p:nvPr/>
        </p:nvSpPr>
        <p:spPr>
          <a:xfrm>
            <a:off x="441650" y="1817434"/>
            <a:ext cx="11308555" cy="2031325"/>
          </a:xfrm>
          <a:prstGeom prst="rect">
            <a:avLst/>
          </a:prstGeom>
          <a:noFill/>
        </p:spPr>
        <p:txBody>
          <a:bodyPr wrap="square" rtlCol="0">
            <a:spAutoFit/>
          </a:bodyPr>
          <a:lstStyle/>
          <a:p>
            <a:pPr marL="342900" indent="-342900">
              <a:buFont typeface="+mj-lt"/>
              <a:buAutoNum type="arabicPeriod"/>
            </a:pPr>
            <a:r>
              <a:rPr lang="en-US" altLang="ko-KR" sz="1800" dirty="0">
                <a:latin typeface="+mn-ea"/>
                <a:ea typeface="+mn-ea"/>
              </a:rPr>
              <a:t>Learning rate</a:t>
            </a:r>
            <a:r>
              <a:rPr lang="ko-KR" altLang="en-US" sz="1800" dirty="0">
                <a:latin typeface="+mn-ea"/>
                <a:ea typeface="+mn-ea"/>
              </a:rPr>
              <a:t>를 기본 </a:t>
            </a:r>
            <a:r>
              <a:rPr lang="en-US" altLang="ko-KR" sz="1800" dirty="0">
                <a:latin typeface="+mn-ea"/>
                <a:ea typeface="+mn-ea"/>
              </a:rPr>
              <a:t>0.3 -&gt; 0.05, </a:t>
            </a:r>
            <a:r>
              <a:rPr lang="en-US" altLang="ko-KR" sz="1800" dirty="0" err="1">
                <a:latin typeface="+mn-ea"/>
                <a:ea typeface="+mn-ea"/>
              </a:rPr>
              <a:t>Early_stopping_round</a:t>
            </a:r>
            <a:r>
              <a:rPr lang="en-US" altLang="ko-KR" sz="1800" dirty="0">
                <a:latin typeface="+mn-ea"/>
                <a:ea typeface="+mn-ea"/>
              </a:rPr>
              <a:t> : 5 </a:t>
            </a:r>
            <a:r>
              <a:rPr lang="ko-KR" altLang="en-US" sz="1800" dirty="0">
                <a:latin typeface="+mn-ea"/>
                <a:ea typeface="+mn-ea"/>
              </a:rPr>
              <a:t>로 설정해 기존 </a:t>
            </a:r>
            <a:r>
              <a:rPr lang="en-US" altLang="ko-KR" sz="1800" dirty="0" err="1">
                <a:latin typeface="+mn-ea"/>
                <a:ea typeface="+mn-ea"/>
              </a:rPr>
              <a:t>n_estimators</a:t>
            </a:r>
            <a:r>
              <a:rPr lang="en-US" altLang="ko-KR" sz="1800" dirty="0">
                <a:latin typeface="+mn-ea"/>
                <a:ea typeface="+mn-ea"/>
              </a:rPr>
              <a:t> </a:t>
            </a:r>
            <a:r>
              <a:rPr lang="ko-KR" altLang="en-US" sz="1800" dirty="0">
                <a:latin typeface="+mn-ea"/>
                <a:ea typeface="+mn-ea"/>
              </a:rPr>
              <a:t>횟수를 다 채우지 않아도 </a:t>
            </a:r>
            <a:r>
              <a:rPr lang="ko-KR" altLang="en-US" sz="1800" dirty="0" err="1">
                <a:latin typeface="+mn-ea"/>
                <a:ea typeface="+mn-ea"/>
              </a:rPr>
              <a:t>과적합</a:t>
            </a:r>
            <a:r>
              <a:rPr lang="ko-KR" altLang="en-US" sz="1800" dirty="0">
                <a:latin typeface="+mn-ea"/>
                <a:ea typeface="+mn-ea"/>
              </a:rPr>
              <a:t> 전에 </a:t>
            </a:r>
            <a:r>
              <a:rPr lang="en-US" altLang="ko-KR" sz="1800" dirty="0">
                <a:latin typeface="+mn-ea"/>
                <a:ea typeface="+mn-ea"/>
              </a:rPr>
              <a:t>stop</a:t>
            </a: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en-US" altLang="ko-KR" sz="1800" dirty="0">
                <a:latin typeface="+mn-ea"/>
                <a:ea typeface="+mn-ea"/>
              </a:rPr>
              <a:t>RMSE</a:t>
            </a:r>
            <a:r>
              <a:rPr lang="ko-KR" altLang="en-US" sz="1800" dirty="0">
                <a:latin typeface="+mn-ea"/>
                <a:ea typeface="+mn-ea"/>
              </a:rPr>
              <a:t> 값 </a:t>
            </a:r>
            <a:r>
              <a:rPr lang="en-US" altLang="ko-KR" sz="1800" dirty="0">
                <a:latin typeface="+mn-ea"/>
                <a:ea typeface="+mn-ea"/>
              </a:rPr>
              <a:t>33.24 - &gt; </a:t>
            </a:r>
            <a:r>
              <a:rPr lang="en-US" altLang="ko-KR" sz="1800" b="1" dirty="0">
                <a:solidFill>
                  <a:srgbClr val="FF0000"/>
                </a:solidFill>
                <a:latin typeface="+mn-ea"/>
                <a:ea typeface="+mn-ea"/>
              </a:rPr>
              <a:t>31.21</a:t>
            </a:r>
            <a:r>
              <a:rPr lang="en-US" altLang="ko-KR" sz="1800" dirty="0">
                <a:latin typeface="+mn-ea"/>
                <a:ea typeface="+mn-ea"/>
              </a:rPr>
              <a:t> </a:t>
            </a: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en-US" altLang="ko-KR" sz="1800" dirty="0">
                <a:latin typeface="+mn-ea"/>
                <a:ea typeface="+mn-ea"/>
              </a:rPr>
              <a:t>RF </a:t>
            </a:r>
            <a:r>
              <a:rPr lang="ko-KR" altLang="en-US" sz="1800" dirty="0">
                <a:latin typeface="+mn-ea"/>
                <a:ea typeface="+mn-ea"/>
              </a:rPr>
              <a:t>모델보다 더 좋은 성능</a:t>
            </a:r>
            <a:r>
              <a:rPr lang="en-US" altLang="ko-KR" sz="1800" dirty="0">
                <a:latin typeface="+mn-ea"/>
                <a:ea typeface="+mn-ea"/>
              </a:rPr>
              <a:t>(RF</a:t>
            </a:r>
            <a:r>
              <a:rPr lang="ko-KR" altLang="en-US" sz="1800" dirty="0">
                <a:latin typeface="+mn-ea"/>
                <a:ea typeface="+mn-ea"/>
              </a:rPr>
              <a:t> </a:t>
            </a:r>
            <a:r>
              <a:rPr lang="en-US" altLang="ko-KR" sz="1800" dirty="0">
                <a:latin typeface="+mn-ea"/>
                <a:ea typeface="+mn-ea"/>
              </a:rPr>
              <a:t>: 31.46)</a:t>
            </a:r>
            <a:r>
              <a:rPr lang="ko-KR" altLang="en-US" sz="1800" dirty="0">
                <a:latin typeface="+mn-ea"/>
                <a:ea typeface="+mn-ea"/>
              </a:rPr>
              <a:t>에 모델 훈련시간도 훨씬 단축됨</a:t>
            </a:r>
            <a:r>
              <a:rPr lang="en-US" altLang="ko-KR" sz="1800" dirty="0">
                <a:latin typeface="+mn-ea"/>
                <a:ea typeface="+mn-ea"/>
              </a:rPr>
              <a:t>.(2</a:t>
            </a:r>
            <a:r>
              <a:rPr lang="ko-KR" altLang="en-US" sz="1800" dirty="0">
                <a:latin typeface="+mn-ea"/>
                <a:ea typeface="+mn-ea"/>
              </a:rPr>
              <a:t>분 </a:t>
            </a:r>
            <a:r>
              <a:rPr lang="en-US" altLang="ko-KR" sz="1800" dirty="0">
                <a:latin typeface="+mn-ea"/>
                <a:ea typeface="+mn-ea"/>
              </a:rPr>
              <a:t>-&gt; 13</a:t>
            </a:r>
            <a:r>
              <a:rPr lang="ko-KR" altLang="en-US" sz="1800" dirty="0">
                <a:latin typeface="+mn-ea"/>
                <a:ea typeface="+mn-ea"/>
              </a:rPr>
              <a:t>초</a:t>
            </a:r>
            <a:r>
              <a:rPr lang="en-US" altLang="ko-KR" sz="1800" dirty="0">
                <a:latin typeface="+mn-ea"/>
                <a:ea typeface="+mn-ea"/>
              </a:rPr>
              <a:t>)</a:t>
            </a:r>
          </a:p>
          <a:p>
            <a:pPr marL="342900" indent="-342900">
              <a:buFont typeface="+mj-lt"/>
              <a:buAutoNum type="arabicPeriod"/>
            </a:pPr>
            <a:endParaRPr lang="en-US" altLang="ko-KR" sz="1800" dirty="0">
              <a:latin typeface="+mn-ea"/>
              <a:ea typeface="+mn-ea"/>
            </a:endParaRPr>
          </a:p>
        </p:txBody>
      </p:sp>
      <p:pic>
        <p:nvPicPr>
          <p:cNvPr id="2050" name="Picture 2">
            <a:extLst>
              <a:ext uri="{FF2B5EF4-FFF2-40B4-BE49-F238E27FC236}">
                <a16:creationId xmlns:a16="http://schemas.microsoft.com/office/drawing/2014/main" id="{63F861E8-9CF1-11B8-2570-1B0489F86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5875" y="3678867"/>
            <a:ext cx="4570122" cy="271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966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추가 진행</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err="1">
                <a:solidFill>
                  <a:srgbClr val="024B80"/>
                </a:solidFill>
                <a:latin typeface="맑은 고딕" panose="020B0503020000020004" pitchFamily="50" charset="-127"/>
                <a:ea typeface="맑은 고딕" panose="020B0503020000020004" pitchFamily="50" charset="-127"/>
                <a:sym typeface="Arial"/>
              </a:rPr>
              <a:t>XGBoost</a:t>
            </a:r>
            <a:r>
              <a:rPr 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 </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모델 포함 </a:t>
            </a:r>
            <a:r>
              <a:rPr lang="en-US" altLang="ko-KR" sz="3000" b="1" dirty="0">
                <a:solidFill>
                  <a:srgbClr val="024B80"/>
                </a:solidFill>
                <a:latin typeface="맑은 고딕" panose="020B0503020000020004" pitchFamily="50" charset="-127"/>
                <a:ea typeface="맑은 고딕" panose="020B0503020000020004" pitchFamily="50" charset="-127"/>
              </a:rPr>
              <a:t>Mean(</a:t>
            </a:r>
            <a:r>
              <a:rPr lang="ko-KR" altLang="en-US" sz="3000" b="1" dirty="0">
                <a:solidFill>
                  <a:srgbClr val="024B80"/>
                </a:solidFill>
                <a:latin typeface="맑은 고딕" panose="020B0503020000020004" pitchFamily="50" charset="-127"/>
                <a:ea typeface="맑은 고딕" panose="020B0503020000020004" pitchFamily="50" charset="-127"/>
              </a:rPr>
              <a:t>총</a:t>
            </a:r>
            <a:r>
              <a:rPr lang="en-US" altLang="ko-KR" sz="3000" b="1" dirty="0">
                <a:solidFill>
                  <a:srgbClr val="024B80"/>
                </a:solidFill>
                <a:latin typeface="맑은 고딕" panose="020B0503020000020004" pitchFamily="50" charset="-127"/>
                <a:ea typeface="맑은 고딕" panose="020B0503020000020004" pitchFamily="50" charset="-127"/>
              </a:rPr>
              <a:t> 4</a:t>
            </a:r>
            <a:r>
              <a:rPr lang="ko-KR" altLang="en-US" sz="3000" b="1" dirty="0">
                <a:solidFill>
                  <a:srgbClr val="024B80"/>
                </a:solidFill>
                <a:latin typeface="맑은 고딕" panose="020B0503020000020004" pitchFamily="50" charset="-127"/>
                <a:ea typeface="맑은 고딕" panose="020B0503020000020004" pitchFamily="50" charset="-127"/>
              </a:rPr>
              <a:t>개의 결과</a:t>
            </a:r>
            <a:r>
              <a:rPr lang="en-US" altLang="ko-KR" sz="3000" b="1" dirty="0">
                <a:solidFill>
                  <a:srgbClr val="024B80"/>
                </a:solidFill>
                <a:latin typeface="맑은 고딕" panose="020B0503020000020004" pitchFamily="50" charset="-127"/>
                <a:ea typeface="맑은 고딕" panose="020B0503020000020004" pitchFamily="50" charset="-127"/>
              </a:rPr>
              <a:t>)</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grpSp>
        <p:nvGrpSpPr>
          <p:cNvPr id="4" name="그룹 3">
            <a:extLst>
              <a:ext uri="{FF2B5EF4-FFF2-40B4-BE49-F238E27FC236}">
                <a16:creationId xmlns:a16="http://schemas.microsoft.com/office/drawing/2014/main" id="{A8FCA99C-7407-6C91-4E7A-505A6A3F13F3}"/>
              </a:ext>
            </a:extLst>
          </p:cNvPr>
          <p:cNvGrpSpPr/>
          <p:nvPr/>
        </p:nvGrpSpPr>
        <p:grpSpPr>
          <a:xfrm>
            <a:off x="815612" y="1834183"/>
            <a:ext cx="10560629" cy="3398304"/>
            <a:chOff x="671426" y="1795685"/>
            <a:chExt cx="10560629" cy="3398304"/>
          </a:xfrm>
        </p:grpSpPr>
        <p:grpSp>
          <p:nvGrpSpPr>
            <p:cNvPr id="5" name="그룹 4">
              <a:extLst>
                <a:ext uri="{FF2B5EF4-FFF2-40B4-BE49-F238E27FC236}">
                  <a16:creationId xmlns:a16="http://schemas.microsoft.com/office/drawing/2014/main" id="{F9081C25-43FA-D651-76E9-1237055FE66C}"/>
                </a:ext>
              </a:extLst>
            </p:cNvPr>
            <p:cNvGrpSpPr/>
            <p:nvPr/>
          </p:nvGrpSpPr>
          <p:grpSpPr>
            <a:xfrm>
              <a:off x="671426" y="1795685"/>
              <a:ext cx="6437170" cy="3398304"/>
              <a:chOff x="2201440" y="1951466"/>
              <a:chExt cx="7788976" cy="3738134"/>
            </a:xfrm>
          </p:grpSpPr>
          <p:sp>
            <p:nvSpPr>
              <p:cNvPr id="8" name="직사각형 7">
                <a:extLst>
                  <a:ext uri="{FF2B5EF4-FFF2-40B4-BE49-F238E27FC236}">
                    <a16:creationId xmlns:a16="http://schemas.microsoft.com/office/drawing/2014/main" id="{2E22CA88-068E-6D41-418F-E5A89DB51E7A}"/>
                  </a:ext>
                </a:extLst>
              </p:cNvPr>
              <p:cNvSpPr/>
              <p:nvPr/>
            </p:nvSpPr>
            <p:spPr>
              <a:xfrm>
                <a:off x="2201440" y="1951466"/>
                <a:ext cx="7788976" cy="3738134"/>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9" name="사각형: 둥근 모서리 8">
                <a:extLst>
                  <a:ext uri="{FF2B5EF4-FFF2-40B4-BE49-F238E27FC236}">
                    <a16:creationId xmlns:a16="http://schemas.microsoft.com/office/drawing/2014/main" id="{97DFCCEB-F4A3-A551-B8D8-9B20A5512FB4}"/>
                  </a:ext>
                </a:extLst>
              </p:cNvPr>
              <p:cNvSpPr/>
              <p:nvPr/>
            </p:nvSpPr>
            <p:spPr>
              <a:xfrm>
                <a:off x="2472050" y="2446924"/>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Random Forest</a:t>
                </a:r>
                <a:endParaRPr lang="ko-KR" altLang="en-US" sz="1600" b="1" dirty="0">
                  <a:latin typeface="맑은 고딕" panose="020B0503020000020004" pitchFamily="50" charset="-127"/>
                </a:endParaRPr>
              </a:p>
            </p:txBody>
          </p:sp>
          <p:sp>
            <p:nvSpPr>
              <p:cNvPr id="10" name="사각형: 둥근 모서리 9">
                <a:extLst>
                  <a:ext uri="{FF2B5EF4-FFF2-40B4-BE49-F238E27FC236}">
                    <a16:creationId xmlns:a16="http://schemas.microsoft.com/office/drawing/2014/main" id="{E40070E5-FA81-254F-473F-7BA2C834D068}"/>
                  </a:ext>
                </a:extLst>
              </p:cNvPr>
              <p:cNvSpPr/>
              <p:nvPr/>
            </p:nvSpPr>
            <p:spPr>
              <a:xfrm>
                <a:off x="5113081" y="2443782"/>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1D CNN</a:t>
                </a:r>
                <a:endParaRPr lang="ko-KR" altLang="en-US" sz="1600" b="1" dirty="0">
                  <a:latin typeface="맑은 고딕" panose="020B0503020000020004" pitchFamily="50" charset="-127"/>
                </a:endParaRPr>
              </a:p>
            </p:txBody>
          </p:sp>
          <p:sp>
            <p:nvSpPr>
              <p:cNvPr id="11" name="사각형: 둥근 모서리 10">
                <a:extLst>
                  <a:ext uri="{FF2B5EF4-FFF2-40B4-BE49-F238E27FC236}">
                    <a16:creationId xmlns:a16="http://schemas.microsoft.com/office/drawing/2014/main" id="{55C1C055-FDB3-CA90-7FD4-E09BAD81E1AB}"/>
                  </a:ext>
                </a:extLst>
              </p:cNvPr>
              <p:cNvSpPr/>
              <p:nvPr/>
            </p:nvSpPr>
            <p:spPr>
              <a:xfrm>
                <a:off x="78060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GCN</a:t>
                </a:r>
                <a:endParaRPr lang="ko-KR" altLang="en-US" sz="1600" b="1" dirty="0">
                  <a:latin typeface="맑은 고딕" panose="020B0503020000020004" pitchFamily="50" charset="-127"/>
                </a:endParaRPr>
              </a:p>
            </p:txBody>
          </p:sp>
          <p:sp>
            <p:nvSpPr>
              <p:cNvPr id="12" name="TextBox 11">
                <a:extLst>
                  <a:ext uri="{FF2B5EF4-FFF2-40B4-BE49-F238E27FC236}">
                    <a16:creationId xmlns:a16="http://schemas.microsoft.com/office/drawing/2014/main" id="{0997661E-15F6-EBB9-7740-6E186F4A672F}"/>
                  </a:ext>
                </a:extLst>
              </p:cNvPr>
              <p:cNvSpPr txBox="1"/>
              <p:nvPr/>
            </p:nvSpPr>
            <p:spPr>
              <a:xfrm>
                <a:off x="2201440" y="1956282"/>
                <a:ext cx="1976788" cy="507831"/>
              </a:xfrm>
              <a:prstGeom prst="rect">
                <a:avLst/>
              </a:prstGeom>
              <a:noFill/>
            </p:spPr>
            <p:txBody>
              <a:bodyPr wrap="square" rtlCol="0">
                <a:spAutoFit/>
              </a:bodyPr>
              <a:lstStyle/>
              <a:p>
                <a:r>
                  <a:rPr lang="en-US" altLang="ko-KR" sz="2400" b="1" dirty="0">
                    <a:latin typeface="맑은 고딕" panose="020B0503020000020004" pitchFamily="50" charset="-127"/>
                    <a:ea typeface="맑은 고딕" panose="020B0503020000020004" pitchFamily="50" charset="-127"/>
                  </a:rPr>
                  <a:t>RMSE </a:t>
                </a:r>
                <a:r>
                  <a:rPr lang="ko-KR" altLang="en-US" sz="2400" b="1" dirty="0">
                    <a:latin typeface="맑은 고딕" panose="020B0503020000020004" pitchFamily="50" charset="-127"/>
                    <a:ea typeface="맑은 고딕" panose="020B0503020000020004" pitchFamily="50" charset="-127"/>
                  </a:rPr>
                  <a:t>값</a:t>
                </a:r>
                <a:endParaRPr lang="ko-KR" altLang="en-US" sz="1800" dirty="0">
                  <a:latin typeface="맑은 고딕" panose="020B0503020000020004" pitchFamily="50" charset="-127"/>
                  <a:ea typeface="맑은 고딕" panose="020B0503020000020004" pitchFamily="50" charset="-127"/>
                </a:endParaRPr>
              </a:p>
            </p:txBody>
          </p:sp>
          <p:sp>
            <p:nvSpPr>
              <p:cNvPr id="13" name="사각형: 둥근 모서리 12">
                <a:extLst>
                  <a:ext uri="{FF2B5EF4-FFF2-40B4-BE49-F238E27FC236}">
                    <a16:creationId xmlns:a16="http://schemas.microsoft.com/office/drawing/2014/main" id="{E09972A1-FD49-8059-97EB-F2122C72B4A2}"/>
                  </a:ext>
                </a:extLst>
              </p:cNvPr>
              <p:cNvSpPr/>
              <p:nvPr/>
            </p:nvSpPr>
            <p:spPr>
              <a:xfrm>
                <a:off x="2475382" y="4032649"/>
                <a:ext cx="1789631" cy="1613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Rdkit</a:t>
                </a:r>
                <a:r>
                  <a:rPr lang="en-US" altLang="ko-KR" sz="1800" b="1" dirty="0">
                    <a:latin typeface="맑은 고딕" panose="020B0503020000020004" pitchFamily="50" charset="-127"/>
                  </a:rPr>
                  <a:t> + ECFP</a:t>
                </a:r>
              </a:p>
              <a:p>
                <a:pPr algn="ctr"/>
                <a:r>
                  <a:rPr lang="en-US" altLang="ko-KR" sz="1800" b="1" dirty="0">
                    <a:latin typeface="맑은 고딕" panose="020B0503020000020004" pitchFamily="50" charset="-127"/>
                  </a:rPr>
                  <a:t>31.34</a:t>
                </a:r>
              </a:p>
              <a:p>
                <a:pPr algn="ctr"/>
                <a:endParaRPr lang="en-US" altLang="ko-KR" sz="1800" b="1" dirty="0">
                  <a:latin typeface="맑은 고딕" panose="020B0503020000020004" pitchFamily="50" charset="-127"/>
                </a:endParaRPr>
              </a:p>
              <a:p>
                <a:pPr algn="ctr"/>
                <a:r>
                  <a:rPr lang="en-US" altLang="ko-KR" sz="1800" b="1" dirty="0">
                    <a:solidFill>
                      <a:schemeClr val="tx1"/>
                    </a:solidFill>
                    <a:latin typeface="맑은 고딕" panose="020B0503020000020004" pitchFamily="50" charset="-127"/>
                  </a:rPr>
                  <a:t>31.21</a:t>
                </a:r>
                <a:endParaRPr lang="ko-KR" altLang="en-US" sz="1800" b="1" dirty="0">
                  <a:solidFill>
                    <a:schemeClr val="tx1"/>
                  </a:solidFill>
                  <a:latin typeface="맑은 고딕" panose="020B0503020000020004" pitchFamily="50" charset="-127"/>
                </a:endParaRPr>
              </a:p>
            </p:txBody>
          </p:sp>
          <p:sp>
            <p:nvSpPr>
              <p:cNvPr id="15" name="사각형: 둥근 모서리 14">
                <a:extLst>
                  <a:ext uri="{FF2B5EF4-FFF2-40B4-BE49-F238E27FC236}">
                    <a16:creationId xmlns:a16="http://schemas.microsoft.com/office/drawing/2014/main" id="{2B75B03A-BF0A-A6FC-0629-09CD14134BD7}"/>
                  </a:ext>
                </a:extLst>
              </p:cNvPr>
              <p:cNvSpPr/>
              <p:nvPr/>
            </p:nvSpPr>
            <p:spPr>
              <a:xfrm>
                <a:off x="51263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a:latin typeface="맑은 고딕" panose="020B0503020000020004" pitchFamily="50" charset="-127"/>
                  </a:rPr>
                  <a:t>Mol2Vec</a:t>
                </a:r>
              </a:p>
              <a:p>
                <a:pPr algn="ctr"/>
                <a:r>
                  <a:rPr lang="en-US" altLang="ko-KR" sz="1800" b="1" dirty="0">
                    <a:latin typeface="맑은 고딕" panose="020B0503020000020004" pitchFamily="50" charset="-127"/>
                  </a:rPr>
                  <a:t>31.63</a:t>
                </a:r>
                <a:endParaRPr lang="ko-KR" altLang="en-US" sz="1800" b="1" dirty="0">
                  <a:latin typeface="맑은 고딕" panose="020B0503020000020004" pitchFamily="50" charset="-127"/>
                </a:endParaRPr>
              </a:p>
            </p:txBody>
          </p:sp>
          <p:sp>
            <p:nvSpPr>
              <p:cNvPr id="16" name="사각형: 둥근 모서리 15">
                <a:extLst>
                  <a:ext uri="{FF2B5EF4-FFF2-40B4-BE49-F238E27FC236}">
                    <a16:creationId xmlns:a16="http://schemas.microsoft.com/office/drawing/2014/main" id="{E63D2CAC-23BD-6B48-8D7C-A5D16C373CEA}"/>
                  </a:ext>
                </a:extLst>
              </p:cNvPr>
              <p:cNvSpPr/>
              <p:nvPr/>
            </p:nvSpPr>
            <p:spPr>
              <a:xfrm>
                <a:off x="78060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ConvMol</a:t>
                </a:r>
                <a:endParaRPr lang="en-US" altLang="ko-KR" sz="1800" b="1" dirty="0">
                  <a:latin typeface="맑은 고딕" panose="020B0503020000020004" pitchFamily="50" charset="-127"/>
                </a:endParaRPr>
              </a:p>
              <a:p>
                <a:pPr algn="ctr"/>
                <a:r>
                  <a:rPr lang="en-US" altLang="ko-KR" sz="1800" b="1" dirty="0">
                    <a:latin typeface="맑은 고딕" panose="020B0503020000020004" pitchFamily="50" charset="-127"/>
                  </a:rPr>
                  <a:t>32.38</a:t>
                </a:r>
                <a:endParaRPr lang="ko-KR" altLang="en-US" sz="1800" b="1" dirty="0">
                  <a:latin typeface="맑은 고딕" panose="020B0503020000020004" pitchFamily="50" charset="-127"/>
                </a:endParaRPr>
              </a:p>
            </p:txBody>
          </p:sp>
        </p:grpSp>
        <p:sp>
          <p:nvSpPr>
            <p:cNvPr id="6" name="화살표: 위쪽 5">
              <a:extLst>
                <a:ext uri="{FF2B5EF4-FFF2-40B4-BE49-F238E27FC236}">
                  <a16:creationId xmlns:a16="http://schemas.microsoft.com/office/drawing/2014/main" id="{F7957A2B-09B5-598F-76FF-300C5B5D1A47}"/>
                </a:ext>
              </a:extLst>
            </p:cNvPr>
            <p:cNvSpPr/>
            <p:nvPr/>
          </p:nvSpPr>
          <p:spPr>
            <a:xfrm rot="5400000">
              <a:off x="6596764" y="3021328"/>
              <a:ext cx="2451100" cy="84392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7" name="사각형: 둥근 모서리 6">
              <a:extLst>
                <a:ext uri="{FF2B5EF4-FFF2-40B4-BE49-F238E27FC236}">
                  <a16:creationId xmlns:a16="http://schemas.microsoft.com/office/drawing/2014/main" id="{E40C9809-B510-A988-A2DD-C12656400614}"/>
                </a:ext>
              </a:extLst>
            </p:cNvPr>
            <p:cNvSpPr/>
            <p:nvPr/>
          </p:nvSpPr>
          <p:spPr>
            <a:xfrm>
              <a:off x="8803678" y="3031860"/>
              <a:ext cx="2428377" cy="8228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ko-KR" altLang="en-US" sz="1800" b="1" dirty="0">
                  <a:latin typeface="맑은 고딕" panose="020B0503020000020004" pitchFamily="50" charset="-127"/>
                </a:rPr>
                <a:t>모델 결과값 평균</a:t>
              </a:r>
              <a:endParaRPr lang="en-US" altLang="ko-KR" sz="1800" b="1" dirty="0">
                <a:latin typeface="맑은 고딕" panose="020B0503020000020004" pitchFamily="50" charset="-127"/>
              </a:endParaRPr>
            </a:p>
            <a:p>
              <a:pPr algn="ctr"/>
              <a:r>
                <a:rPr lang="en-US" altLang="ko-KR" sz="1800" b="1" dirty="0">
                  <a:latin typeface="맑은 고딕" panose="020B0503020000020004" pitchFamily="50" charset="-127"/>
                </a:rPr>
                <a:t>RMSE : 30.63</a:t>
              </a:r>
              <a:endParaRPr lang="ko-KR" altLang="en-US" sz="1800" b="1" dirty="0">
                <a:latin typeface="맑은 고딕" panose="020B0503020000020004" pitchFamily="50" charset="-127"/>
              </a:endParaRPr>
            </a:p>
          </p:txBody>
        </p:sp>
      </p:grpSp>
      <p:sp>
        <p:nvSpPr>
          <p:cNvPr id="17" name="사각형: 둥근 모서리 16">
            <a:extLst>
              <a:ext uri="{FF2B5EF4-FFF2-40B4-BE49-F238E27FC236}">
                <a16:creationId xmlns:a16="http://schemas.microsoft.com/office/drawing/2014/main" id="{9F814859-F0B0-96E0-2268-FF0EA4B5F9CB}"/>
              </a:ext>
            </a:extLst>
          </p:cNvPr>
          <p:cNvSpPr/>
          <p:nvPr/>
        </p:nvSpPr>
        <p:spPr>
          <a:xfrm>
            <a:off x="1039257" y="2977303"/>
            <a:ext cx="1500909" cy="5541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err="1">
                <a:latin typeface="맑은 고딕" panose="020B0503020000020004" pitchFamily="50" charset="-127"/>
              </a:rPr>
              <a:t>XGBoost</a:t>
            </a:r>
            <a:endParaRPr lang="ko-KR" altLang="en-US" sz="1600" b="1" dirty="0">
              <a:latin typeface="맑은 고딕" panose="020B0503020000020004" pitchFamily="50" charset="-127"/>
            </a:endParaRPr>
          </a:p>
        </p:txBody>
      </p:sp>
      <p:sp>
        <p:nvSpPr>
          <p:cNvPr id="18" name="사각형: 둥근 모서리 17">
            <a:extLst>
              <a:ext uri="{FF2B5EF4-FFF2-40B4-BE49-F238E27FC236}">
                <a16:creationId xmlns:a16="http://schemas.microsoft.com/office/drawing/2014/main" id="{1B1CBFFE-55FE-185D-B26B-64C4F55AE0C5}"/>
              </a:ext>
            </a:extLst>
          </p:cNvPr>
          <p:cNvSpPr/>
          <p:nvPr/>
        </p:nvSpPr>
        <p:spPr>
          <a:xfrm>
            <a:off x="8947863" y="5193094"/>
            <a:ext cx="2428377" cy="8228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a:solidFill>
                  <a:schemeClr val="tx1"/>
                </a:solidFill>
                <a:latin typeface="맑은 고딕" panose="020B0503020000020004" pitchFamily="50" charset="-127"/>
              </a:rPr>
              <a:t>TEST RMSE : </a:t>
            </a:r>
            <a:r>
              <a:rPr lang="en-US" altLang="ko-KR" sz="1800" b="1" dirty="0">
                <a:solidFill>
                  <a:srgbClr val="FF0000"/>
                </a:solidFill>
                <a:latin typeface="맑은 고딕" panose="020B0503020000020004" pitchFamily="50" charset="-127"/>
              </a:rPr>
              <a:t>29.13</a:t>
            </a:r>
            <a:endParaRPr lang="ko-KR" altLang="en-US" sz="1800" b="1" dirty="0">
              <a:solidFill>
                <a:srgbClr val="FF0000"/>
              </a:solidFill>
              <a:latin typeface="맑은 고딕" panose="020B0503020000020004" pitchFamily="50" charset="-127"/>
            </a:endParaRPr>
          </a:p>
        </p:txBody>
      </p:sp>
      <p:sp>
        <p:nvSpPr>
          <p:cNvPr id="19" name="화살표: 아래쪽 18">
            <a:extLst>
              <a:ext uri="{FF2B5EF4-FFF2-40B4-BE49-F238E27FC236}">
                <a16:creationId xmlns:a16="http://schemas.microsoft.com/office/drawing/2014/main" id="{5C4F1BE7-70D4-7AA2-398D-FA2F12A5E6DF}"/>
              </a:ext>
            </a:extLst>
          </p:cNvPr>
          <p:cNvSpPr/>
          <p:nvPr/>
        </p:nvSpPr>
        <p:spPr>
          <a:xfrm>
            <a:off x="10041182" y="4115903"/>
            <a:ext cx="241738" cy="8228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86196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추가 진행</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err="1">
                <a:solidFill>
                  <a:srgbClr val="024B80"/>
                </a:solidFill>
                <a:latin typeface="맑은 고딕" panose="020B0503020000020004" pitchFamily="50" charset="-127"/>
                <a:ea typeface="맑은 고딕" panose="020B0503020000020004" pitchFamily="50" charset="-127"/>
                <a:sym typeface="Arial"/>
              </a:rPr>
              <a:t>XGBoost</a:t>
            </a:r>
            <a:r>
              <a:rPr 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 </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모델 포함 </a:t>
            </a:r>
            <a:r>
              <a:rPr lang="ko-KR" altLang="en-US" sz="3000" b="1" dirty="0">
                <a:solidFill>
                  <a:srgbClr val="024B80"/>
                </a:solidFill>
                <a:latin typeface="맑은 고딕" panose="020B0503020000020004" pitchFamily="50" charset="-127"/>
                <a:ea typeface="맑은 고딕" panose="020B0503020000020004" pitchFamily="50" charset="-127"/>
              </a:rPr>
              <a:t>결과 </a:t>
            </a:r>
            <a:r>
              <a:rPr lang="en-US" altLang="ko-KR" sz="3000" b="1" dirty="0">
                <a:solidFill>
                  <a:srgbClr val="024B80"/>
                </a:solidFill>
                <a:latin typeface="맑은 고딕" panose="020B0503020000020004" pitchFamily="50" charset="-127"/>
                <a:ea typeface="맑은 고딕" panose="020B0503020000020004" pitchFamily="50" charset="-127"/>
              </a:rPr>
              <a:t>Stacking (</a:t>
            </a:r>
            <a:r>
              <a:rPr lang="ko-KR" altLang="en-US" sz="3000" b="1" dirty="0">
                <a:solidFill>
                  <a:srgbClr val="024B80"/>
                </a:solidFill>
                <a:latin typeface="맑은 고딕" panose="020B0503020000020004" pitchFamily="50" charset="-127"/>
                <a:ea typeface="맑은 고딕" panose="020B0503020000020004" pitchFamily="50" charset="-127"/>
              </a:rPr>
              <a:t>총</a:t>
            </a:r>
            <a:r>
              <a:rPr lang="en-US" altLang="ko-KR" sz="3000" b="1" dirty="0">
                <a:solidFill>
                  <a:srgbClr val="024B80"/>
                </a:solidFill>
                <a:latin typeface="맑은 고딕" panose="020B0503020000020004" pitchFamily="50" charset="-127"/>
                <a:ea typeface="맑은 고딕" panose="020B0503020000020004" pitchFamily="50" charset="-127"/>
              </a:rPr>
              <a:t> 4</a:t>
            </a:r>
            <a:r>
              <a:rPr lang="ko-KR" altLang="en-US" sz="3000" b="1" dirty="0">
                <a:solidFill>
                  <a:srgbClr val="024B80"/>
                </a:solidFill>
                <a:latin typeface="맑은 고딕" panose="020B0503020000020004" pitchFamily="50" charset="-127"/>
                <a:ea typeface="맑은 고딕" panose="020B0503020000020004" pitchFamily="50" charset="-127"/>
              </a:rPr>
              <a:t>개의 결과</a:t>
            </a:r>
            <a:r>
              <a:rPr lang="en-US" altLang="ko-KR" sz="3000" b="1" dirty="0">
                <a:solidFill>
                  <a:srgbClr val="024B80"/>
                </a:solidFill>
                <a:latin typeface="맑은 고딕" panose="020B0503020000020004" pitchFamily="50" charset="-127"/>
                <a:ea typeface="맑은 고딕" panose="020B0503020000020004" pitchFamily="50" charset="-127"/>
              </a:rPr>
              <a:t>)</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grpSp>
        <p:nvGrpSpPr>
          <p:cNvPr id="4" name="그룹 3">
            <a:extLst>
              <a:ext uri="{FF2B5EF4-FFF2-40B4-BE49-F238E27FC236}">
                <a16:creationId xmlns:a16="http://schemas.microsoft.com/office/drawing/2014/main" id="{A8FCA99C-7407-6C91-4E7A-505A6A3F13F3}"/>
              </a:ext>
            </a:extLst>
          </p:cNvPr>
          <p:cNvGrpSpPr/>
          <p:nvPr/>
        </p:nvGrpSpPr>
        <p:grpSpPr>
          <a:xfrm>
            <a:off x="815612" y="1834183"/>
            <a:ext cx="10560629" cy="3398304"/>
            <a:chOff x="671426" y="1795685"/>
            <a:chExt cx="10560629" cy="3398304"/>
          </a:xfrm>
        </p:grpSpPr>
        <p:grpSp>
          <p:nvGrpSpPr>
            <p:cNvPr id="5" name="그룹 4">
              <a:extLst>
                <a:ext uri="{FF2B5EF4-FFF2-40B4-BE49-F238E27FC236}">
                  <a16:creationId xmlns:a16="http://schemas.microsoft.com/office/drawing/2014/main" id="{F9081C25-43FA-D651-76E9-1237055FE66C}"/>
                </a:ext>
              </a:extLst>
            </p:cNvPr>
            <p:cNvGrpSpPr/>
            <p:nvPr/>
          </p:nvGrpSpPr>
          <p:grpSpPr>
            <a:xfrm>
              <a:off x="671426" y="1795685"/>
              <a:ext cx="6437170" cy="3398304"/>
              <a:chOff x="2201440" y="1951466"/>
              <a:chExt cx="7788976" cy="3738134"/>
            </a:xfrm>
          </p:grpSpPr>
          <p:sp>
            <p:nvSpPr>
              <p:cNvPr id="8" name="직사각형 7">
                <a:extLst>
                  <a:ext uri="{FF2B5EF4-FFF2-40B4-BE49-F238E27FC236}">
                    <a16:creationId xmlns:a16="http://schemas.microsoft.com/office/drawing/2014/main" id="{2E22CA88-068E-6D41-418F-E5A89DB51E7A}"/>
                  </a:ext>
                </a:extLst>
              </p:cNvPr>
              <p:cNvSpPr/>
              <p:nvPr/>
            </p:nvSpPr>
            <p:spPr>
              <a:xfrm>
                <a:off x="2201440" y="1951466"/>
                <a:ext cx="7788976" cy="3738134"/>
              </a:xfrm>
              <a:prstGeom prst="rect">
                <a:avLst/>
              </a:prstGeom>
              <a:solidFill>
                <a:schemeClr val="tx2"/>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9" name="사각형: 둥근 모서리 8">
                <a:extLst>
                  <a:ext uri="{FF2B5EF4-FFF2-40B4-BE49-F238E27FC236}">
                    <a16:creationId xmlns:a16="http://schemas.microsoft.com/office/drawing/2014/main" id="{97DFCCEB-F4A3-A551-B8D8-9B20A5512FB4}"/>
                  </a:ext>
                </a:extLst>
              </p:cNvPr>
              <p:cNvSpPr/>
              <p:nvPr/>
            </p:nvSpPr>
            <p:spPr>
              <a:xfrm>
                <a:off x="2472050" y="2446924"/>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Random Forest</a:t>
                </a:r>
                <a:endParaRPr lang="ko-KR" altLang="en-US" sz="1600" b="1" dirty="0">
                  <a:latin typeface="맑은 고딕" panose="020B0503020000020004" pitchFamily="50" charset="-127"/>
                </a:endParaRPr>
              </a:p>
            </p:txBody>
          </p:sp>
          <p:sp>
            <p:nvSpPr>
              <p:cNvPr id="10" name="사각형: 둥근 모서리 9">
                <a:extLst>
                  <a:ext uri="{FF2B5EF4-FFF2-40B4-BE49-F238E27FC236}">
                    <a16:creationId xmlns:a16="http://schemas.microsoft.com/office/drawing/2014/main" id="{E40070E5-FA81-254F-473F-7BA2C834D068}"/>
                  </a:ext>
                </a:extLst>
              </p:cNvPr>
              <p:cNvSpPr/>
              <p:nvPr/>
            </p:nvSpPr>
            <p:spPr>
              <a:xfrm>
                <a:off x="5113081" y="2443782"/>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1D CNN</a:t>
                </a:r>
                <a:endParaRPr lang="ko-KR" altLang="en-US" sz="1600" b="1" dirty="0">
                  <a:latin typeface="맑은 고딕" panose="020B0503020000020004" pitchFamily="50" charset="-127"/>
                </a:endParaRPr>
              </a:p>
            </p:txBody>
          </p:sp>
          <p:sp>
            <p:nvSpPr>
              <p:cNvPr id="11" name="사각형: 둥근 모서리 10">
                <a:extLst>
                  <a:ext uri="{FF2B5EF4-FFF2-40B4-BE49-F238E27FC236}">
                    <a16:creationId xmlns:a16="http://schemas.microsoft.com/office/drawing/2014/main" id="{55C1C055-FDB3-CA90-7FD4-E09BAD81E1AB}"/>
                  </a:ext>
                </a:extLst>
              </p:cNvPr>
              <p:cNvSpPr/>
              <p:nvPr/>
            </p:nvSpPr>
            <p:spPr>
              <a:xfrm>
                <a:off x="7806016" y="2446923"/>
                <a:ext cx="1816100" cy="60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맑은 고딕" panose="020B0503020000020004" pitchFamily="50" charset="-127"/>
                  </a:rPr>
                  <a:t>GCN</a:t>
                </a:r>
                <a:endParaRPr lang="ko-KR" altLang="en-US" sz="1600" b="1" dirty="0">
                  <a:latin typeface="맑은 고딕" panose="020B0503020000020004" pitchFamily="50" charset="-127"/>
                </a:endParaRPr>
              </a:p>
            </p:txBody>
          </p:sp>
          <p:sp>
            <p:nvSpPr>
              <p:cNvPr id="12" name="TextBox 11">
                <a:extLst>
                  <a:ext uri="{FF2B5EF4-FFF2-40B4-BE49-F238E27FC236}">
                    <a16:creationId xmlns:a16="http://schemas.microsoft.com/office/drawing/2014/main" id="{0997661E-15F6-EBB9-7740-6E186F4A672F}"/>
                  </a:ext>
                </a:extLst>
              </p:cNvPr>
              <p:cNvSpPr txBox="1"/>
              <p:nvPr/>
            </p:nvSpPr>
            <p:spPr>
              <a:xfrm>
                <a:off x="2201440" y="1956282"/>
                <a:ext cx="1976788" cy="507831"/>
              </a:xfrm>
              <a:prstGeom prst="rect">
                <a:avLst/>
              </a:prstGeom>
              <a:noFill/>
            </p:spPr>
            <p:txBody>
              <a:bodyPr wrap="square" rtlCol="0">
                <a:spAutoFit/>
              </a:bodyPr>
              <a:lstStyle/>
              <a:p>
                <a:r>
                  <a:rPr lang="en-US" altLang="ko-KR" sz="2400" b="1" dirty="0">
                    <a:latin typeface="맑은 고딕" panose="020B0503020000020004" pitchFamily="50" charset="-127"/>
                    <a:ea typeface="맑은 고딕" panose="020B0503020000020004" pitchFamily="50" charset="-127"/>
                  </a:rPr>
                  <a:t>RMSE </a:t>
                </a:r>
                <a:r>
                  <a:rPr lang="ko-KR" altLang="en-US" sz="2400" b="1" dirty="0">
                    <a:latin typeface="맑은 고딕" panose="020B0503020000020004" pitchFamily="50" charset="-127"/>
                    <a:ea typeface="맑은 고딕" panose="020B0503020000020004" pitchFamily="50" charset="-127"/>
                  </a:rPr>
                  <a:t>값</a:t>
                </a:r>
                <a:endParaRPr lang="ko-KR" altLang="en-US" sz="1800" dirty="0">
                  <a:latin typeface="맑은 고딕" panose="020B0503020000020004" pitchFamily="50" charset="-127"/>
                  <a:ea typeface="맑은 고딕" panose="020B0503020000020004" pitchFamily="50" charset="-127"/>
                </a:endParaRPr>
              </a:p>
            </p:txBody>
          </p:sp>
          <p:sp>
            <p:nvSpPr>
              <p:cNvPr id="13" name="사각형: 둥근 모서리 12">
                <a:extLst>
                  <a:ext uri="{FF2B5EF4-FFF2-40B4-BE49-F238E27FC236}">
                    <a16:creationId xmlns:a16="http://schemas.microsoft.com/office/drawing/2014/main" id="{E09972A1-FD49-8059-97EB-F2122C72B4A2}"/>
                  </a:ext>
                </a:extLst>
              </p:cNvPr>
              <p:cNvSpPr/>
              <p:nvPr/>
            </p:nvSpPr>
            <p:spPr>
              <a:xfrm>
                <a:off x="2475382" y="4032649"/>
                <a:ext cx="1789631" cy="16136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Rdkit</a:t>
                </a:r>
                <a:r>
                  <a:rPr lang="en-US" altLang="ko-KR" sz="1800" b="1" dirty="0">
                    <a:latin typeface="맑은 고딕" panose="020B0503020000020004" pitchFamily="50" charset="-127"/>
                  </a:rPr>
                  <a:t> + ECFP</a:t>
                </a:r>
              </a:p>
              <a:p>
                <a:pPr algn="ctr"/>
                <a:r>
                  <a:rPr lang="en-US" altLang="ko-KR" sz="1800" b="1" dirty="0">
                    <a:latin typeface="맑은 고딕" panose="020B0503020000020004" pitchFamily="50" charset="-127"/>
                  </a:rPr>
                  <a:t>31.34</a:t>
                </a:r>
              </a:p>
              <a:p>
                <a:pPr algn="ctr"/>
                <a:endParaRPr lang="en-US" altLang="ko-KR" sz="1800" b="1" dirty="0">
                  <a:latin typeface="맑은 고딕" panose="020B0503020000020004" pitchFamily="50" charset="-127"/>
                </a:endParaRPr>
              </a:p>
              <a:p>
                <a:pPr algn="ctr"/>
                <a:r>
                  <a:rPr lang="en-US" altLang="ko-KR" sz="1800" b="1" dirty="0">
                    <a:solidFill>
                      <a:schemeClr val="tx1"/>
                    </a:solidFill>
                    <a:latin typeface="맑은 고딕" panose="020B0503020000020004" pitchFamily="50" charset="-127"/>
                  </a:rPr>
                  <a:t>31.21</a:t>
                </a:r>
                <a:endParaRPr lang="ko-KR" altLang="en-US" sz="1800" b="1" dirty="0">
                  <a:solidFill>
                    <a:schemeClr val="tx1"/>
                  </a:solidFill>
                  <a:latin typeface="맑은 고딕" panose="020B0503020000020004" pitchFamily="50" charset="-127"/>
                </a:endParaRPr>
              </a:p>
            </p:txBody>
          </p:sp>
          <p:sp>
            <p:nvSpPr>
              <p:cNvPr id="15" name="사각형: 둥근 모서리 14">
                <a:extLst>
                  <a:ext uri="{FF2B5EF4-FFF2-40B4-BE49-F238E27FC236}">
                    <a16:creationId xmlns:a16="http://schemas.microsoft.com/office/drawing/2014/main" id="{2B75B03A-BF0A-A6FC-0629-09CD14134BD7}"/>
                  </a:ext>
                </a:extLst>
              </p:cNvPr>
              <p:cNvSpPr/>
              <p:nvPr/>
            </p:nvSpPr>
            <p:spPr>
              <a:xfrm>
                <a:off x="51263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a:latin typeface="맑은 고딕" panose="020B0503020000020004" pitchFamily="50" charset="-127"/>
                  </a:rPr>
                  <a:t>Mol2Vec</a:t>
                </a:r>
              </a:p>
              <a:p>
                <a:pPr algn="ctr"/>
                <a:r>
                  <a:rPr lang="en-US" altLang="ko-KR" sz="1800" b="1" dirty="0">
                    <a:latin typeface="맑은 고딕" panose="020B0503020000020004" pitchFamily="50" charset="-127"/>
                  </a:rPr>
                  <a:t>31.63</a:t>
                </a:r>
                <a:endParaRPr lang="ko-KR" altLang="en-US" sz="1800" b="1" dirty="0">
                  <a:latin typeface="맑은 고딕" panose="020B0503020000020004" pitchFamily="50" charset="-127"/>
                </a:endParaRPr>
              </a:p>
            </p:txBody>
          </p:sp>
          <p:sp>
            <p:nvSpPr>
              <p:cNvPr id="16" name="사각형: 둥근 모서리 15">
                <a:extLst>
                  <a:ext uri="{FF2B5EF4-FFF2-40B4-BE49-F238E27FC236}">
                    <a16:creationId xmlns:a16="http://schemas.microsoft.com/office/drawing/2014/main" id="{E63D2CAC-23BD-6B48-8D7C-A5D16C373CEA}"/>
                  </a:ext>
                </a:extLst>
              </p:cNvPr>
              <p:cNvSpPr/>
              <p:nvPr/>
            </p:nvSpPr>
            <p:spPr>
              <a:xfrm>
                <a:off x="7806016" y="3311258"/>
                <a:ext cx="1789631" cy="9051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err="1">
                    <a:latin typeface="맑은 고딕" panose="020B0503020000020004" pitchFamily="50" charset="-127"/>
                  </a:rPr>
                  <a:t>ConvMol</a:t>
                </a:r>
                <a:endParaRPr lang="en-US" altLang="ko-KR" sz="1800" b="1" dirty="0">
                  <a:latin typeface="맑은 고딕" panose="020B0503020000020004" pitchFamily="50" charset="-127"/>
                </a:endParaRPr>
              </a:p>
              <a:p>
                <a:pPr algn="ctr"/>
                <a:r>
                  <a:rPr lang="en-US" altLang="ko-KR" sz="1800" b="1" dirty="0">
                    <a:latin typeface="맑은 고딕" panose="020B0503020000020004" pitchFamily="50" charset="-127"/>
                  </a:rPr>
                  <a:t>32.38</a:t>
                </a:r>
                <a:endParaRPr lang="ko-KR" altLang="en-US" sz="1800" b="1" dirty="0">
                  <a:latin typeface="맑은 고딕" panose="020B0503020000020004" pitchFamily="50" charset="-127"/>
                </a:endParaRPr>
              </a:p>
            </p:txBody>
          </p:sp>
        </p:grpSp>
        <p:sp>
          <p:nvSpPr>
            <p:cNvPr id="6" name="화살표: 위쪽 5">
              <a:extLst>
                <a:ext uri="{FF2B5EF4-FFF2-40B4-BE49-F238E27FC236}">
                  <a16:creationId xmlns:a16="http://schemas.microsoft.com/office/drawing/2014/main" id="{F7957A2B-09B5-598F-76FF-300C5B5D1A47}"/>
                </a:ext>
              </a:extLst>
            </p:cNvPr>
            <p:cNvSpPr/>
            <p:nvPr/>
          </p:nvSpPr>
          <p:spPr>
            <a:xfrm rot="5400000">
              <a:off x="6596764" y="3021328"/>
              <a:ext cx="2451100" cy="84392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7" name="사각형: 둥근 모서리 6">
              <a:extLst>
                <a:ext uri="{FF2B5EF4-FFF2-40B4-BE49-F238E27FC236}">
                  <a16:creationId xmlns:a16="http://schemas.microsoft.com/office/drawing/2014/main" id="{E40C9809-B510-A988-A2DD-C12656400614}"/>
                </a:ext>
              </a:extLst>
            </p:cNvPr>
            <p:cNvSpPr/>
            <p:nvPr/>
          </p:nvSpPr>
          <p:spPr>
            <a:xfrm>
              <a:off x="8803678" y="3031860"/>
              <a:ext cx="2428377" cy="8228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ko-KR" altLang="en-US" sz="1800" b="1" dirty="0">
                  <a:latin typeface="맑은 고딕" panose="020B0503020000020004" pitchFamily="50" charset="-127"/>
                </a:rPr>
                <a:t>모델 결과값 </a:t>
              </a:r>
              <a:r>
                <a:rPr lang="ko-KR" altLang="en-US" sz="1800" b="1" dirty="0" err="1">
                  <a:latin typeface="맑은 고딕" panose="020B0503020000020004" pitchFamily="50" charset="-127"/>
                </a:rPr>
                <a:t>스태킹</a:t>
              </a:r>
              <a:endParaRPr lang="en-US" altLang="ko-KR" sz="1800" b="1" dirty="0">
                <a:latin typeface="맑은 고딕" panose="020B0503020000020004" pitchFamily="50" charset="-127"/>
              </a:endParaRPr>
            </a:p>
            <a:p>
              <a:pPr algn="ctr"/>
              <a:r>
                <a:rPr lang="en-US" altLang="ko-KR" sz="1800" b="1" dirty="0">
                  <a:latin typeface="맑은 고딕" panose="020B0503020000020004" pitchFamily="50" charset="-127"/>
                </a:rPr>
                <a:t>RMSE : 30.76</a:t>
              </a:r>
              <a:endParaRPr lang="ko-KR" altLang="en-US" sz="1800" b="1" dirty="0">
                <a:latin typeface="맑은 고딕" panose="020B0503020000020004" pitchFamily="50" charset="-127"/>
              </a:endParaRPr>
            </a:p>
          </p:txBody>
        </p:sp>
      </p:grpSp>
      <p:sp>
        <p:nvSpPr>
          <p:cNvPr id="17" name="사각형: 둥근 모서리 16">
            <a:extLst>
              <a:ext uri="{FF2B5EF4-FFF2-40B4-BE49-F238E27FC236}">
                <a16:creationId xmlns:a16="http://schemas.microsoft.com/office/drawing/2014/main" id="{9F814859-F0B0-96E0-2268-FF0EA4B5F9CB}"/>
              </a:ext>
            </a:extLst>
          </p:cNvPr>
          <p:cNvSpPr/>
          <p:nvPr/>
        </p:nvSpPr>
        <p:spPr>
          <a:xfrm>
            <a:off x="1039257" y="2977303"/>
            <a:ext cx="1500909" cy="5541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err="1">
                <a:latin typeface="맑은 고딕" panose="020B0503020000020004" pitchFamily="50" charset="-127"/>
              </a:rPr>
              <a:t>XGBoost</a:t>
            </a:r>
            <a:endParaRPr lang="ko-KR" altLang="en-US" sz="1600" b="1" dirty="0">
              <a:latin typeface="맑은 고딕" panose="020B0503020000020004" pitchFamily="50" charset="-127"/>
            </a:endParaRPr>
          </a:p>
        </p:txBody>
      </p:sp>
      <p:sp>
        <p:nvSpPr>
          <p:cNvPr id="18" name="사각형: 둥근 모서리 17">
            <a:extLst>
              <a:ext uri="{FF2B5EF4-FFF2-40B4-BE49-F238E27FC236}">
                <a16:creationId xmlns:a16="http://schemas.microsoft.com/office/drawing/2014/main" id="{1B1CBFFE-55FE-185D-B26B-64C4F55AE0C5}"/>
              </a:ext>
            </a:extLst>
          </p:cNvPr>
          <p:cNvSpPr/>
          <p:nvPr/>
        </p:nvSpPr>
        <p:spPr>
          <a:xfrm>
            <a:off x="8947863" y="5193094"/>
            <a:ext cx="2428377" cy="8228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800" b="1" dirty="0">
                <a:solidFill>
                  <a:schemeClr val="tx1"/>
                </a:solidFill>
                <a:latin typeface="맑은 고딕" panose="020B0503020000020004" pitchFamily="50" charset="-127"/>
              </a:rPr>
              <a:t>TEST RMSE : </a:t>
            </a:r>
            <a:r>
              <a:rPr lang="en-US" altLang="ko-KR" sz="1800" b="1" dirty="0">
                <a:solidFill>
                  <a:srgbClr val="FF0000"/>
                </a:solidFill>
                <a:latin typeface="맑은 고딕" panose="020B0503020000020004" pitchFamily="50" charset="-127"/>
              </a:rPr>
              <a:t>29.05</a:t>
            </a:r>
            <a:endParaRPr lang="ko-KR" altLang="en-US" sz="1800" b="1" dirty="0">
              <a:solidFill>
                <a:srgbClr val="FF0000"/>
              </a:solidFill>
              <a:latin typeface="맑은 고딕" panose="020B0503020000020004" pitchFamily="50" charset="-127"/>
            </a:endParaRPr>
          </a:p>
        </p:txBody>
      </p:sp>
      <p:sp>
        <p:nvSpPr>
          <p:cNvPr id="19" name="화살표: 아래쪽 18">
            <a:extLst>
              <a:ext uri="{FF2B5EF4-FFF2-40B4-BE49-F238E27FC236}">
                <a16:creationId xmlns:a16="http://schemas.microsoft.com/office/drawing/2014/main" id="{5C4F1BE7-70D4-7AA2-398D-FA2F12A5E6DF}"/>
              </a:ext>
            </a:extLst>
          </p:cNvPr>
          <p:cNvSpPr/>
          <p:nvPr/>
        </p:nvSpPr>
        <p:spPr>
          <a:xfrm>
            <a:off x="10041182" y="4115903"/>
            <a:ext cx="241738" cy="8228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5B01623C-8734-E8C1-26B5-F464231CF005}"/>
              </a:ext>
            </a:extLst>
          </p:cNvPr>
          <p:cNvPicPr>
            <a:picLocks noChangeAspect="1"/>
          </p:cNvPicPr>
          <p:nvPr/>
        </p:nvPicPr>
        <p:blipFill rotWithShape="1">
          <a:blip r:embed="rId4"/>
          <a:srcRect l="59488" t="63538" r="9310" b="28536"/>
          <a:stretch/>
        </p:blipFill>
        <p:spPr>
          <a:xfrm>
            <a:off x="507977" y="5620252"/>
            <a:ext cx="8154428" cy="582589"/>
          </a:xfrm>
          <a:prstGeom prst="rect">
            <a:avLst/>
          </a:prstGeom>
        </p:spPr>
      </p:pic>
    </p:spTree>
    <p:extLst>
      <p:ext uri="{BB962C8B-B14F-4D97-AF65-F5344CB8AC3E}">
        <p14:creationId xmlns:p14="http://schemas.microsoft.com/office/powerpoint/2010/main" val="2908661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추가 진행</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dirty="0">
                <a:solidFill>
                  <a:srgbClr val="024B80"/>
                </a:solidFill>
                <a:latin typeface="맑은 고딕" panose="020B0503020000020004" pitchFamily="50" charset="-127"/>
                <a:ea typeface="맑은 고딕" panose="020B0503020000020004" pitchFamily="50" charset="-127"/>
              </a:rPr>
              <a:t>시도 했던 것들</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sp>
        <p:nvSpPr>
          <p:cNvPr id="3" name="TextBox 2">
            <a:extLst>
              <a:ext uri="{FF2B5EF4-FFF2-40B4-BE49-F238E27FC236}">
                <a16:creationId xmlns:a16="http://schemas.microsoft.com/office/drawing/2014/main" id="{DF21701F-1A36-FC45-60C9-FBE6C3395EE7}"/>
              </a:ext>
            </a:extLst>
          </p:cNvPr>
          <p:cNvSpPr txBox="1"/>
          <p:nvPr/>
        </p:nvSpPr>
        <p:spPr>
          <a:xfrm>
            <a:off x="441650" y="1817434"/>
            <a:ext cx="11308555" cy="4524315"/>
          </a:xfrm>
          <a:prstGeom prst="rect">
            <a:avLst/>
          </a:prstGeom>
          <a:noFill/>
        </p:spPr>
        <p:txBody>
          <a:bodyPr wrap="square" rtlCol="0">
            <a:spAutoFit/>
          </a:bodyPr>
          <a:lstStyle/>
          <a:p>
            <a:pPr marL="342900" indent="-342900">
              <a:buFont typeface="+mj-lt"/>
              <a:buAutoNum type="arabicPeriod"/>
            </a:pPr>
            <a:r>
              <a:rPr lang="en-US" altLang="ko-KR" sz="1800" dirty="0" err="1">
                <a:latin typeface="+mn-ea"/>
                <a:ea typeface="+mn-ea"/>
              </a:rPr>
              <a:t>RandomForest</a:t>
            </a:r>
            <a:r>
              <a:rPr lang="en-US" altLang="ko-KR" sz="1800" dirty="0">
                <a:latin typeface="+mn-ea"/>
                <a:ea typeface="+mn-ea"/>
              </a:rPr>
              <a:t>/</a:t>
            </a:r>
            <a:r>
              <a:rPr lang="en-US" altLang="ko-KR" sz="1800" dirty="0" err="1">
                <a:latin typeface="+mn-ea"/>
                <a:ea typeface="+mn-ea"/>
              </a:rPr>
              <a:t>XGBoost</a:t>
            </a:r>
            <a:r>
              <a:rPr lang="en-US" altLang="ko-KR" sz="1800" dirty="0">
                <a:latin typeface="+mn-ea"/>
                <a:ea typeface="+mn-ea"/>
              </a:rPr>
              <a:t> K-Fold </a:t>
            </a:r>
            <a:r>
              <a:rPr lang="ko-KR" altLang="en-US" sz="1800" dirty="0">
                <a:latin typeface="+mn-ea"/>
                <a:ea typeface="+mn-ea"/>
              </a:rPr>
              <a:t>후 낮은 </a:t>
            </a:r>
            <a:r>
              <a:rPr lang="en-US" altLang="ko-KR" sz="1800" dirty="0">
                <a:latin typeface="+mn-ea"/>
                <a:ea typeface="+mn-ea"/>
              </a:rPr>
              <a:t>RMSE </a:t>
            </a:r>
            <a:r>
              <a:rPr lang="ko-KR" altLang="en-US" sz="1800" dirty="0">
                <a:latin typeface="+mn-ea"/>
                <a:ea typeface="+mn-ea"/>
              </a:rPr>
              <a:t>기록한 모델 상위 </a:t>
            </a:r>
            <a:r>
              <a:rPr lang="en-US" altLang="ko-KR" sz="1800" dirty="0">
                <a:latin typeface="+mn-ea"/>
                <a:ea typeface="+mn-ea"/>
              </a:rPr>
              <a:t>5</a:t>
            </a:r>
            <a:r>
              <a:rPr lang="ko-KR" altLang="en-US" sz="1800" dirty="0">
                <a:latin typeface="+mn-ea"/>
                <a:ea typeface="+mn-ea"/>
              </a:rPr>
              <a:t>개로 예측하기 </a:t>
            </a:r>
            <a:r>
              <a:rPr lang="en-US" altLang="ko-KR" sz="1800" dirty="0">
                <a:latin typeface="+mn-ea"/>
                <a:ea typeface="+mn-ea"/>
              </a:rPr>
              <a:t>&lt;- </a:t>
            </a:r>
            <a:r>
              <a:rPr lang="ko-KR" altLang="en-US" sz="1800" dirty="0">
                <a:latin typeface="+mn-ea"/>
                <a:ea typeface="+mn-ea"/>
              </a:rPr>
              <a:t>첫 시도인데 나쁘지 않은 예측력 보임</a:t>
            </a:r>
            <a:r>
              <a:rPr lang="en-US" altLang="ko-KR" sz="1800" dirty="0">
                <a:latin typeface="+mn-ea"/>
                <a:ea typeface="+mn-ea"/>
              </a:rPr>
              <a:t>.</a:t>
            </a:r>
          </a:p>
          <a:p>
            <a:endParaRPr lang="en-US" altLang="ko-KR" sz="1800" dirty="0">
              <a:latin typeface="+mn-ea"/>
              <a:ea typeface="+mn-ea"/>
            </a:endParaRPr>
          </a:p>
          <a:p>
            <a:pPr marL="342900" indent="-342900">
              <a:buAutoNum type="arabicPeriod" startAt="2"/>
            </a:pPr>
            <a:r>
              <a:rPr lang="en-US" altLang="ko-KR" sz="1800" dirty="0">
                <a:latin typeface="+mn-ea"/>
                <a:ea typeface="+mn-ea"/>
              </a:rPr>
              <a:t>Feature Engineering</a:t>
            </a:r>
            <a:r>
              <a:rPr lang="ko-KR" altLang="en-US" sz="1800" dirty="0">
                <a:latin typeface="+mn-ea"/>
                <a:ea typeface="+mn-ea"/>
              </a:rPr>
              <a:t>에서 데이터프레임 형식으로 넣을 수 있는 특성은 전부 추가하고</a:t>
            </a:r>
            <a:r>
              <a:rPr lang="en-US" altLang="ko-KR" sz="1800" dirty="0">
                <a:latin typeface="+mn-ea"/>
                <a:ea typeface="+mn-ea"/>
              </a:rPr>
              <a:t>(</a:t>
            </a:r>
            <a:r>
              <a:rPr lang="ko-KR" altLang="en-US" sz="1800" dirty="0">
                <a:latin typeface="+mn-ea"/>
                <a:ea typeface="+mn-ea"/>
              </a:rPr>
              <a:t>약 </a:t>
            </a:r>
            <a:r>
              <a:rPr lang="en-US" altLang="ko-KR" sz="1800" dirty="0">
                <a:latin typeface="+mn-ea"/>
                <a:ea typeface="+mn-ea"/>
              </a:rPr>
              <a:t>1200</a:t>
            </a:r>
            <a:r>
              <a:rPr lang="ko-KR" altLang="en-US" sz="1800" dirty="0">
                <a:latin typeface="+mn-ea"/>
                <a:ea typeface="+mn-ea"/>
              </a:rPr>
              <a:t>개</a:t>
            </a:r>
            <a:r>
              <a:rPr lang="en-US" altLang="ko-KR" sz="1800" dirty="0">
                <a:latin typeface="+mn-ea"/>
                <a:ea typeface="+mn-ea"/>
              </a:rPr>
              <a:t>) </a:t>
            </a:r>
            <a:r>
              <a:rPr lang="en-US" altLang="ko-KR" sz="1800" dirty="0" err="1">
                <a:latin typeface="+mn-ea"/>
                <a:ea typeface="+mn-ea"/>
              </a:rPr>
              <a:t>RandomForest</a:t>
            </a:r>
            <a:r>
              <a:rPr lang="en-US" altLang="ko-KR" sz="1800" dirty="0">
                <a:latin typeface="+mn-ea"/>
                <a:ea typeface="+mn-ea"/>
              </a:rPr>
              <a:t> </a:t>
            </a:r>
            <a:r>
              <a:rPr lang="ko-KR" altLang="en-US" sz="1800" dirty="0">
                <a:latin typeface="+mn-ea"/>
                <a:ea typeface="+mn-ea"/>
              </a:rPr>
              <a:t>로 </a:t>
            </a:r>
            <a:r>
              <a:rPr lang="en-US" altLang="ko-KR" sz="1800" dirty="0">
                <a:latin typeface="+mn-ea"/>
                <a:ea typeface="+mn-ea"/>
              </a:rPr>
              <a:t>Feature importance </a:t>
            </a:r>
            <a:r>
              <a:rPr lang="ko-KR" altLang="en-US" sz="1800" dirty="0">
                <a:latin typeface="+mn-ea"/>
                <a:ea typeface="+mn-ea"/>
              </a:rPr>
              <a:t>확인후 상위 </a:t>
            </a:r>
            <a:r>
              <a:rPr lang="en-US" altLang="ko-KR" sz="1800" dirty="0">
                <a:latin typeface="+mn-ea"/>
                <a:ea typeface="+mn-ea"/>
              </a:rPr>
              <a:t>50</a:t>
            </a:r>
            <a:r>
              <a:rPr lang="ko-KR" altLang="en-US" sz="1800" dirty="0">
                <a:latin typeface="+mn-ea"/>
                <a:ea typeface="+mn-ea"/>
              </a:rPr>
              <a:t>개만 추려내 각각 다시 예측 </a:t>
            </a:r>
            <a:r>
              <a:rPr lang="en-US" altLang="ko-KR" sz="1800" dirty="0">
                <a:latin typeface="+mn-ea"/>
                <a:ea typeface="+mn-ea"/>
              </a:rPr>
              <a:t>&lt;- </a:t>
            </a:r>
            <a:r>
              <a:rPr lang="ko-KR" altLang="en-US" sz="1800" dirty="0">
                <a:latin typeface="+mn-ea"/>
                <a:ea typeface="+mn-ea"/>
              </a:rPr>
              <a:t>모델링 보다는 피처 엔지니어링 방법으로 </a:t>
            </a:r>
            <a:r>
              <a:rPr lang="ko-KR" altLang="en-US" sz="1800" dirty="0" err="1">
                <a:latin typeface="+mn-ea"/>
                <a:ea typeface="+mn-ea"/>
              </a:rPr>
              <a:t>쓴건데</a:t>
            </a:r>
            <a:r>
              <a:rPr lang="ko-KR" altLang="en-US" sz="1800" dirty="0">
                <a:latin typeface="+mn-ea"/>
                <a:ea typeface="+mn-ea"/>
              </a:rPr>
              <a:t> 성능도 </a:t>
            </a:r>
            <a:r>
              <a:rPr lang="ko-KR" altLang="en-US" sz="1800" dirty="0" err="1">
                <a:latin typeface="+mn-ea"/>
                <a:ea typeface="+mn-ea"/>
              </a:rPr>
              <a:t>별로고</a:t>
            </a:r>
            <a:r>
              <a:rPr lang="ko-KR" altLang="en-US" sz="1800" dirty="0">
                <a:latin typeface="+mn-ea"/>
                <a:ea typeface="+mn-ea"/>
              </a:rPr>
              <a:t> 시간이 너무 </a:t>
            </a:r>
            <a:r>
              <a:rPr lang="ko-KR" altLang="en-US" sz="1800" dirty="0" err="1">
                <a:latin typeface="+mn-ea"/>
                <a:ea typeface="+mn-ea"/>
              </a:rPr>
              <a:t>오래걸림</a:t>
            </a:r>
            <a:r>
              <a:rPr lang="en-US" altLang="ko-KR" sz="1800" dirty="0">
                <a:latin typeface="+mn-ea"/>
                <a:ea typeface="+mn-ea"/>
              </a:rPr>
              <a:t>.</a:t>
            </a:r>
          </a:p>
          <a:p>
            <a:pPr marL="342900" indent="-342900">
              <a:buAutoNum type="arabicPeriod" startAt="2"/>
            </a:pPr>
            <a:endParaRPr lang="en-US" altLang="ko-KR" sz="1800" dirty="0">
              <a:latin typeface="+mn-ea"/>
              <a:ea typeface="+mn-ea"/>
            </a:endParaRPr>
          </a:p>
          <a:p>
            <a:pPr marL="342900" indent="-342900">
              <a:buAutoNum type="arabicPeriod" startAt="2"/>
            </a:pPr>
            <a:r>
              <a:rPr lang="ko-KR" altLang="en-US" sz="1800" dirty="0">
                <a:latin typeface="+mn-ea"/>
                <a:ea typeface="+mn-ea"/>
              </a:rPr>
              <a:t>직접 관련 정보 찾아가면서 중요한 </a:t>
            </a:r>
            <a:r>
              <a:rPr lang="en-US" altLang="ko-KR" sz="1800" dirty="0">
                <a:latin typeface="+mn-ea"/>
                <a:ea typeface="+mn-ea"/>
              </a:rPr>
              <a:t>Feature </a:t>
            </a:r>
            <a:r>
              <a:rPr lang="ko-KR" altLang="en-US" sz="1800" dirty="0">
                <a:latin typeface="+mn-ea"/>
                <a:ea typeface="+mn-ea"/>
              </a:rPr>
              <a:t>메모 후 </a:t>
            </a:r>
            <a:r>
              <a:rPr lang="ko-KR" altLang="en-US" sz="1800" dirty="0" err="1">
                <a:latin typeface="+mn-ea"/>
                <a:ea typeface="+mn-ea"/>
              </a:rPr>
              <a:t>머신러닝</a:t>
            </a:r>
            <a:r>
              <a:rPr lang="en-US" altLang="ko-KR" sz="1800" dirty="0">
                <a:latin typeface="+mn-ea"/>
                <a:ea typeface="+mn-ea"/>
              </a:rPr>
              <a:t>(</a:t>
            </a:r>
            <a:r>
              <a:rPr lang="en-US" altLang="ko-KR" sz="1800" dirty="0" err="1">
                <a:latin typeface="+mn-ea"/>
                <a:ea typeface="+mn-ea"/>
              </a:rPr>
              <a:t>RF,XGB,Lightgbm</a:t>
            </a:r>
            <a:r>
              <a:rPr lang="en-US" altLang="ko-KR" sz="1800" dirty="0">
                <a:latin typeface="+mn-ea"/>
                <a:ea typeface="+mn-ea"/>
              </a:rPr>
              <a:t> 1</a:t>
            </a:r>
            <a:r>
              <a:rPr lang="ko-KR" altLang="en-US" sz="1800" dirty="0">
                <a:latin typeface="+mn-ea"/>
                <a:ea typeface="+mn-ea"/>
              </a:rPr>
              <a:t>번의 방법 用</a:t>
            </a:r>
            <a:r>
              <a:rPr lang="en-US" altLang="ko-KR" sz="1800" dirty="0">
                <a:latin typeface="+mn-ea"/>
                <a:ea typeface="+mn-ea"/>
              </a:rPr>
              <a:t>)</a:t>
            </a:r>
            <a:r>
              <a:rPr lang="ko-KR" altLang="en-US" sz="1800" dirty="0">
                <a:latin typeface="+mn-ea"/>
                <a:ea typeface="+mn-ea"/>
              </a:rPr>
              <a:t> </a:t>
            </a:r>
            <a:r>
              <a:rPr lang="en-US" altLang="ko-KR" sz="1800" dirty="0">
                <a:latin typeface="+mn-ea"/>
                <a:ea typeface="+mn-ea"/>
              </a:rPr>
              <a:t>&lt;- </a:t>
            </a:r>
            <a:r>
              <a:rPr lang="ko-KR" altLang="en-US" sz="1800" dirty="0">
                <a:latin typeface="+mn-ea"/>
                <a:ea typeface="+mn-ea"/>
              </a:rPr>
              <a:t>모델</a:t>
            </a:r>
            <a:r>
              <a:rPr lang="en-US" altLang="ko-KR" sz="1800" dirty="0">
                <a:latin typeface="+mn-ea"/>
                <a:ea typeface="+mn-ea"/>
              </a:rPr>
              <a:t> </a:t>
            </a:r>
            <a:r>
              <a:rPr lang="ko-KR" altLang="en-US" sz="1800" dirty="0">
                <a:latin typeface="+mn-ea"/>
                <a:ea typeface="+mn-ea"/>
              </a:rPr>
              <a:t>앙상블 전까지는 가장 좋은 점수기록</a:t>
            </a:r>
            <a:r>
              <a:rPr lang="en-US" altLang="ko-KR" sz="1800" dirty="0">
                <a:latin typeface="+mn-ea"/>
                <a:ea typeface="+mn-ea"/>
              </a:rPr>
              <a:t>(</a:t>
            </a:r>
            <a:r>
              <a:rPr lang="en-US" altLang="ko-KR" sz="1800" dirty="0" err="1">
                <a:latin typeface="+mn-ea"/>
                <a:ea typeface="+mn-ea"/>
              </a:rPr>
              <a:t>Pycaret</a:t>
            </a:r>
            <a:r>
              <a:rPr lang="en-US" altLang="ko-KR" sz="1800" dirty="0">
                <a:latin typeface="+mn-ea"/>
                <a:ea typeface="+mn-ea"/>
              </a:rPr>
              <a:t> </a:t>
            </a:r>
            <a:r>
              <a:rPr lang="ko-KR" altLang="en-US" sz="1800" dirty="0">
                <a:latin typeface="+mn-ea"/>
                <a:ea typeface="+mn-ea"/>
              </a:rPr>
              <a:t>제외</a:t>
            </a:r>
            <a:r>
              <a:rPr lang="en-US" altLang="ko-KR" sz="1800" dirty="0">
                <a:latin typeface="+mn-ea"/>
                <a:ea typeface="+mn-ea"/>
              </a:rPr>
              <a:t>)</a:t>
            </a:r>
          </a:p>
          <a:p>
            <a:pPr marL="342900" indent="-342900">
              <a:buAutoNum type="arabicPeriod" startAt="2"/>
            </a:pPr>
            <a:endParaRPr lang="en-US" altLang="ko-KR" sz="1800" dirty="0">
              <a:latin typeface="+mn-ea"/>
              <a:ea typeface="+mn-ea"/>
            </a:endParaRPr>
          </a:p>
          <a:p>
            <a:pPr marL="342900" indent="-342900">
              <a:buAutoNum type="arabicPeriod" startAt="2"/>
            </a:pPr>
            <a:r>
              <a:rPr lang="en-US" altLang="ko-KR" sz="1800" dirty="0">
                <a:latin typeface="+mn-ea"/>
                <a:ea typeface="+mn-ea"/>
              </a:rPr>
              <a:t>DNN, RNN, LSTM , </a:t>
            </a:r>
            <a:r>
              <a:rPr lang="en-US" altLang="ko-KR" sz="1800" dirty="0" err="1">
                <a:latin typeface="+mn-ea"/>
                <a:ea typeface="+mn-ea"/>
              </a:rPr>
              <a:t>WeaveModel</a:t>
            </a:r>
            <a:r>
              <a:rPr lang="en-US" altLang="ko-KR" sz="1800" dirty="0">
                <a:latin typeface="+mn-ea"/>
                <a:ea typeface="+mn-ea"/>
              </a:rPr>
              <a:t> &lt;- </a:t>
            </a:r>
            <a:r>
              <a:rPr lang="ko-KR" altLang="en-US" sz="1800" dirty="0">
                <a:latin typeface="+mn-ea"/>
                <a:ea typeface="+mn-ea"/>
              </a:rPr>
              <a:t> 생각보다 별로</a:t>
            </a:r>
            <a:endParaRPr lang="en-US" altLang="ko-KR" sz="1800" dirty="0">
              <a:latin typeface="+mn-ea"/>
              <a:ea typeface="+mn-ea"/>
            </a:endParaRPr>
          </a:p>
          <a:p>
            <a:pPr marL="342900" indent="-342900">
              <a:buAutoNum type="arabicPeriod" startAt="2"/>
            </a:pPr>
            <a:endParaRPr lang="en-US" altLang="ko-KR" sz="1800" dirty="0">
              <a:latin typeface="+mn-ea"/>
              <a:ea typeface="+mn-ea"/>
            </a:endParaRPr>
          </a:p>
          <a:p>
            <a:pPr marL="342900" indent="-342900">
              <a:buAutoNum type="arabicPeriod" startAt="2"/>
            </a:pPr>
            <a:r>
              <a:rPr lang="ko-KR" altLang="en-US" sz="1800" dirty="0">
                <a:latin typeface="+mn-ea"/>
                <a:ea typeface="+mn-ea"/>
              </a:rPr>
              <a:t>예측 라벨이 총 </a:t>
            </a:r>
            <a:r>
              <a:rPr lang="en-US" altLang="ko-KR" sz="1800" dirty="0">
                <a:latin typeface="+mn-ea"/>
                <a:ea typeface="+mn-ea"/>
              </a:rPr>
              <a:t>2</a:t>
            </a:r>
            <a:r>
              <a:rPr lang="ko-KR" altLang="en-US" sz="1800" dirty="0">
                <a:latin typeface="+mn-ea"/>
                <a:ea typeface="+mn-ea"/>
              </a:rPr>
              <a:t>개인데 각각에 대한 최적의 모델 찾기 </a:t>
            </a:r>
            <a:r>
              <a:rPr lang="en-US" altLang="ko-KR" sz="1800" dirty="0">
                <a:latin typeface="+mn-ea"/>
                <a:ea typeface="+mn-ea"/>
              </a:rPr>
              <a:t>&lt;- </a:t>
            </a:r>
            <a:r>
              <a:rPr lang="ko-KR" altLang="en-US" sz="1800" dirty="0">
                <a:latin typeface="+mn-ea"/>
                <a:ea typeface="+mn-ea"/>
              </a:rPr>
              <a:t>시간이 너무 오래</a:t>
            </a:r>
            <a:r>
              <a:rPr lang="en-US" altLang="ko-KR" sz="1800" dirty="0">
                <a:latin typeface="+mn-ea"/>
                <a:ea typeface="+mn-ea"/>
              </a:rPr>
              <a:t> </a:t>
            </a:r>
            <a:r>
              <a:rPr lang="ko-KR" altLang="en-US" sz="1800" dirty="0">
                <a:latin typeface="+mn-ea"/>
                <a:ea typeface="+mn-ea"/>
              </a:rPr>
              <a:t>걸리고 확실하지도 않음</a:t>
            </a:r>
            <a:r>
              <a:rPr lang="en-US" altLang="ko-KR" sz="1800" dirty="0">
                <a:latin typeface="+mn-ea"/>
                <a:ea typeface="+mn-ea"/>
              </a:rPr>
              <a:t>, </a:t>
            </a:r>
            <a:r>
              <a:rPr lang="ko-KR" altLang="en-US" sz="1800" dirty="0">
                <a:latin typeface="+mn-ea"/>
                <a:ea typeface="+mn-ea"/>
              </a:rPr>
              <a:t>변수도 많아져서 그냥 </a:t>
            </a:r>
            <a:r>
              <a:rPr lang="en-US" altLang="ko-KR" sz="1800" dirty="0">
                <a:latin typeface="+mn-ea"/>
                <a:ea typeface="+mn-ea"/>
              </a:rPr>
              <a:t>2</a:t>
            </a:r>
            <a:r>
              <a:rPr lang="ko-KR" altLang="en-US" sz="1800" dirty="0">
                <a:latin typeface="+mn-ea"/>
                <a:ea typeface="+mn-ea"/>
              </a:rPr>
              <a:t>개 동시 예측</a:t>
            </a:r>
            <a:endParaRPr lang="en-US" altLang="ko-KR" sz="1800" dirty="0">
              <a:latin typeface="+mn-ea"/>
              <a:ea typeface="+mn-ea"/>
            </a:endParaRPr>
          </a:p>
          <a:p>
            <a:pPr marL="342900" indent="-342900">
              <a:buAutoNum type="arabicPeriod" startAt="2"/>
            </a:pPr>
            <a:endParaRPr lang="en-US" altLang="ko-KR" sz="1800" dirty="0">
              <a:latin typeface="+mn-ea"/>
              <a:ea typeface="+mn-ea"/>
            </a:endParaRPr>
          </a:p>
          <a:p>
            <a:pPr marL="342900" indent="-342900">
              <a:buAutoNum type="arabicPeriod" startAt="2"/>
            </a:pPr>
            <a:r>
              <a:rPr lang="en-US" altLang="ko-KR" sz="1800" dirty="0" err="1">
                <a:latin typeface="+mn-ea"/>
                <a:ea typeface="+mn-ea"/>
              </a:rPr>
              <a:t>autoML</a:t>
            </a:r>
            <a:r>
              <a:rPr lang="en-US" altLang="ko-KR" sz="1800" dirty="0">
                <a:latin typeface="+mn-ea"/>
                <a:ea typeface="+mn-ea"/>
              </a:rPr>
              <a:t>(</a:t>
            </a:r>
            <a:r>
              <a:rPr lang="en-US" altLang="ko-KR" sz="1800" dirty="0" err="1">
                <a:latin typeface="+mn-ea"/>
                <a:ea typeface="+mn-ea"/>
              </a:rPr>
              <a:t>Pycaret</a:t>
            </a:r>
            <a:r>
              <a:rPr lang="en-US" altLang="ko-KR" sz="1800" dirty="0">
                <a:latin typeface="+mn-ea"/>
                <a:ea typeface="+mn-ea"/>
              </a:rPr>
              <a:t>) </a:t>
            </a:r>
            <a:r>
              <a:rPr lang="ko-KR" altLang="en-US" sz="1800" dirty="0">
                <a:latin typeface="+mn-ea"/>
                <a:ea typeface="+mn-ea"/>
              </a:rPr>
              <a:t>시도 </a:t>
            </a:r>
            <a:r>
              <a:rPr lang="en-US" altLang="ko-KR" sz="1800" dirty="0">
                <a:latin typeface="+mn-ea"/>
                <a:ea typeface="+mn-ea"/>
              </a:rPr>
              <a:t>&lt;- </a:t>
            </a:r>
            <a:r>
              <a:rPr lang="ko-KR" altLang="en-US" sz="1800" dirty="0">
                <a:latin typeface="+mn-ea"/>
                <a:ea typeface="+mn-ea"/>
              </a:rPr>
              <a:t>가장 좋음</a:t>
            </a:r>
            <a:endParaRPr lang="en-US" altLang="ko-KR" sz="1800" dirty="0">
              <a:latin typeface="+mn-ea"/>
              <a:ea typeface="+mn-ea"/>
            </a:endParaRPr>
          </a:p>
        </p:txBody>
      </p:sp>
    </p:spTree>
    <p:extLst>
      <p:ext uri="{BB962C8B-B14F-4D97-AF65-F5344CB8AC3E}">
        <p14:creationId xmlns:p14="http://schemas.microsoft.com/office/powerpoint/2010/main" val="2087569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추가 진행</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err="1">
                <a:solidFill>
                  <a:srgbClr val="024B80"/>
                </a:solidFill>
                <a:latin typeface="맑은 고딕" panose="020B0503020000020004" pitchFamily="50" charset="-127"/>
                <a:ea typeface="맑은 고딕" panose="020B0503020000020004" pitchFamily="50" charset="-127"/>
                <a:sym typeface="Arial"/>
              </a:rPr>
              <a:t>AutoML</a:t>
            </a:r>
            <a:r>
              <a:rPr 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 </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이기기</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sp>
        <p:nvSpPr>
          <p:cNvPr id="3" name="TextBox 2">
            <a:extLst>
              <a:ext uri="{FF2B5EF4-FFF2-40B4-BE49-F238E27FC236}">
                <a16:creationId xmlns:a16="http://schemas.microsoft.com/office/drawing/2014/main" id="{DF21701F-1A36-FC45-60C9-FBE6C3395EE7}"/>
              </a:ext>
            </a:extLst>
          </p:cNvPr>
          <p:cNvSpPr txBox="1"/>
          <p:nvPr/>
        </p:nvSpPr>
        <p:spPr>
          <a:xfrm>
            <a:off x="441650" y="1817434"/>
            <a:ext cx="11308555" cy="2031325"/>
          </a:xfrm>
          <a:prstGeom prst="rect">
            <a:avLst/>
          </a:prstGeom>
          <a:noFill/>
        </p:spPr>
        <p:txBody>
          <a:bodyPr wrap="square" rtlCol="0">
            <a:spAutoFit/>
          </a:bodyPr>
          <a:lstStyle/>
          <a:p>
            <a:pPr marL="342900" indent="-342900">
              <a:buFont typeface="+mj-lt"/>
              <a:buAutoNum type="arabicPeriod"/>
            </a:pPr>
            <a:r>
              <a:rPr lang="ko-KR" altLang="en-US" sz="1800" dirty="0">
                <a:latin typeface="+mn-ea"/>
                <a:ea typeface="+mn-ea"/>
              </a:rPr>
              <a:t>대회 초기 </a:t>
            </a:r>
            <a:r>
              <a:rPr lang="en-US" altLang="ko-KR" sz="1800" dirty="0" err="1">
                <a:latin typeface="+mn-ea"/>
                <a:ea typeface="+mn-ea"/>
              </a:rPr>
              <a:t>Pycaret</a:t>
            </a:r>
            <a:r>
              <a:rPr lang="en-US" altLang="ko-KR" sz="1800" dirty="0">
                <a:latin typeface="+mn-ea"/>
                <a:ea typeface="+mn-ea"/>
              </a:rPr>
              <a:t> </a:t>
            </a:r>
            <a:r>
              <a:rPr lang="ko-KR" altLang="en-US" sz="1800" dirty="0">
                <a:latin typeface="+mn-ea"/>
                <a:ea typeface="+mn-ea"/>
              </a:rPr>
              <a:t>이라는 </a:t>
            </a:r>
            <a:r>
              <a:rPr lang="en-US" altLang="ko-KR" sz="1800" dirty="0">
                <a:latin typeface="+mn-ea"/>
                <a:ea typeface="+mn-ea"/>
              </a:rPr>
              <a:t>AUTO ML </a:t>
            </a:r>
            <a:r>
              <a:rPr lang="ko-KR" altLang="en-US" sz="1800" dirty="0">
                <a:latin typeface="+mn-ea"/>
                <a:ea typeface="+mn-ea"/>
              </a:rPr>
              <a:t>을 </a:t>
            </a:r>
            <a:r>
              <a:rPr lang="ko-KR" altLang="en-US" sz="1800" dirty="0" err="1">
                <a:latin typeface="+mn-ea"/>
                <a:ea typeface="+mn-ea"/>
              </a:rPr>
              <a:t>사용했었음</a:t>
            </a:r>
            <a:r>
              <a:rPr lang="en-US" altLang="ko-KR" sz="1800" dirty="0">
                <a:latin typeface="+mn-ea"/>
                <a:ea typeface="+mn-ea"/>
              </a:rPr>
              <a:t>.</a:t>
            </a: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a:latin typeface="+mn-ea"/>
                <a:ea typeface="+mn-ea"/>
              </a:rPr>
              <a:t>가능한 많은 </a:t>
            </a:r>
            <a:r>
              <a:rPr lang="en-US" altLang="ko-KR" sz="1800" dirty="0">
                <a:latin typeface="+mn-ea"/>
                <a:ea typeface="+mn-ea"/>
              </a:rPr>
              <a:t>Feature</a:t>
            </a:r>
            <a:r>
              <a:rPr lang="ko-KR" altLang="en-US" sz="1800" dirty="0">
                <a:latin typeface="+mn-ea"/>
                <a:ea typeface="+mn-ea"/>
              </a:rPr>
              <a:t>을 넣어주고 예측 실행</a:t>
            </a:r>
            <a:r>
              <a:rPr lang="en-US" altLang="ko-KR" sz="1800" dirty="0">
                <a:latin typeface="+mn-ea"/>
                <a:ea typeface="+mn-ea"/>
              </a:rPr>
              <a:t>.(</a:t>
            </a:r>
            <a:r>
              <a:rPr lang="ko-KR" altLang="en-US" sz="1800" dirty="0">
                <a:latin typeface="+mn-ea"/>
                <a:ea typeface="+mn-ea"/>
              </a:rPr>
              <a:t>사용 모델 </a:t>
            </a:r>
            <a:r>
              <a:rPr lang="en-US" altLang="ko-KR" sz="1800" dirty="0">
                <a:latin typeface="+mn-ea"/>
                <a:ea typeface="+mn-ea"/>
              </a:rPr>
              <a:t>: RF, </a:t>
            </a:r>
            <a:r>
              <a:rPr lang="en-US" altLang="ko-KR" sz="1800" dirty="0" err="1">
                <a:latin typeface="+mn-ea"/>
                <a:ea typeface="+mn-ea"/>
              </a:rPr>
              <a:t>gbr</a:t>
            </a:r>
            <a:r>
              <a:rPr lang="ko-KR" altLang="en-US" sz="1800" dirty="0">
                <a:latin typeface="+mn-ea"/>
                <a:ea typeface="+mn-ea"/>
              </a:rPr>
              <a:t> </a:t>
            </a:r>
            <a:r>
              <a:rPr lang="en-US" altLang="ko-KR" sz="1800" dirty="0">
                <a:latin typeface="+mn-ea"/>
                <a:ea typeface="+mn-ea"/>
              </a:rPr>
              <a:t>,</a:t>
            </a:r>
            <a:r>
              <a:rPr lang="ko-KR" altLang="en-US" sz="1800" dirty="0">
                <a:latin typeface="+mn-ea"/>
                <a:ea typeface="+mn-ea"/>
              </a:rPr>
              <a:t> </a:t>
            </a:r>
            <a:r>
              <a:rPr lang="en-US" altLang="ko-KR" sz="1800" dirty="0" err="1">
                <a:latin typeface="+mn-ea"/>
                <a:ea typeface="+mn-ea"/>
              </a:rPr>
              <a:t>lightgbm</a:t>
            </a:r>
            <a:r>
              <a:rPr lang="en-US" altLang="ko-KR" sz="1800" dirty="0">
                <a:latin typeface="+mn-ea"/>
                <a:ea typeface="+mn-ea"/>
              </a:rPr>
              <a:t>,</a:t>
            </a:r>
            <a:r>
              <a:rPr lang="ko-KR" altLang="en-US" sz="1800" dirty="0">
                <a:latin typeface="+mn-ea"/>
                <a:ea typeface="+mn-ea"/>
              </a:rPr>
              <a:t> </a:t>
            </a:r>
            <a:r>
              <a:rPr lang="en-US" altLang="ko-KR" sz="1800" dirty="0" err="1">
                <a:latin typeface="+mn-ea"/>
                <a:ea typeface="+mn-ea"/>
              </a:rPr>
              <a:t>xgboost</a:t>
            </a:r>
            <a:r>
              <a:rPr lang="en-US" altLang="ko-KR" sz="1800" dirty="0">
                <a:latin typeface="+mn-ea"/>
                <a:ea typeface="+mn-ea"/>
              </a:rPr>
              <a:t>)</a:t>
            </a: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a:latin typeface="+mn-ea"/>
                <a:ea typeface="+mn-ea"/>
              </a:rPr>
              <a:t>모델 </a:t>
            </a:r>
            <a:r>
              <a:rPr lang="en-US" altLang="ko-KR" sz="1800" dirty="0">
                <a:latin typeface="+mn-ea"/>
                <a:ea typeface="+mn-ea"/>
              </a:rPr>
              <a:t>Train </a:t>
            </a:r>
            <a:r>
              <a:rPr lang="ko-KR" altLang="en-US" sz="1800" dirty="0">
                <a:latin typeface="+mn-ea"/>
                <a:ea typeface="+mn-ea"/>
              </a:rPr>
              <a:t>시간 </a:t>
            </a:r>
            <a:r>
              <a:rPr lang="en-US" altLang="ko-KR" sz="1800" dirty="0">
                <a:latin typeface="+mn-ea"/>
                <a:ea typeface="+mn-ea"/>
              </a:rPr>
              <a:t>1</a:t>
            </a:r>
            <a:r>
              <a:rPr lang="ko-KR" altLang="en-US" sz="1800" dirty="0">
                <a:latin typeface="+mn-ea"/>
                <a:ea typeface="+mn-ea"/>
              </a:rPr>
              <a:t>시간 </a:t>
            </a:r>
            <a:r>
              <a:rPr lang="en-US" altLang="ko-KR" sz="1800" dirty="0">
                <a:latin typeface="+mn-ea"/>
                <a:ea typeface="+mn-ea"/>
              </a:rPr>
              <a:t>20</a:t>
            </a:r>
            <a:r>
              <a:rPr lang="ko-KR" altLang="en-US" sz="1800" dirty="0">
                <a:latin typeface="+mn-ea"/>
                <a:ea typeface="+mn-ea"/>
              </a:rPr>
              <a:t>분 소요</a:t>
            </a:r>
            <a:endParaRPr lang="en-US" altLang="ko-KR" sz="1800" dirty="0">
              <a:latin typeface="+mn-ea"/>
              <a:ea typeface="+mn-ea"/>
            </a:endParaRP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en-US" altLang="ko-KR" sz="1800" dirty="0">
                <a:latin typeface="+mn-ea"/>
                <a:ea typeface="+mn-ea"/>
              </a:rPr>
              <a:t>TEST RMSE</a:t>
            </a:r>
            <a:r>
              <a:rPr lang="ko-KR" altLang="en-US" sz="1800" dirty="0">
                <a:latin typeface="+mn-ea"/>
                <a:ea typeface="+mn-ea"/>
              </a:rPr>
              <a:t> </a:t>
            </a:r>
            <a:r>
              <a:rPr lang="en-US" altLang="ko-KR" sz="1800" dirty="0">
                <a:latin typeface="+mn-ea"/>
                <a:ea typeface="+mn-ea"/>
              </a:rPr>
              <a:t>:</a:t>
            </a:r>
            <a:r>
              <a:rPr lang="ko-KR" altLang="en-US" sz="1800" dirty="0">
                <a:latin typeface="+mn-ea"/>
                <a:ea typeface="+mn-ea"/>
              </a:rPr>
              <a:t> </a:t>
            </a:r>
            <a:r>
              <a:rPr lang="en-US" altLang="ko-KR" sz="1800" dirty="0">
                <a:latin typeface="+mn-ea"/>
                <a:ea typeface="+mn-ea"/>
              </a:rPr>
              <a:t>29.19</a:t>
            </a:r>
          </a:p>
        </p:txBody>
      </p:sp>
      <p:pic>
        <p:nvPicPr>
          <p:cNvPr id="7" name="그림 6">
            <a:extLst>
              <a:ext uri="{FF2B5EF4-FFF2-40B4-BE49-F238E27FC236}">
                <a16:creationId xmlns:a16="http://schemas.microsoft.com/office/drawing/2014/main" id="{9FD3B2F5-2E2F-EA53-61CC-B8B50C2D2829}"/>
              </a:ext>
            </a:extLst>
          </p:cNvPr>
          <p:cNvPicPr>
            <a:picLocks noChangeAspect="1"/>
          </p:cNvPicPr>
          <p:nvPr/>
        </p:nvPicPr>
        <p:blipFill rotWithShape="1">
          <a:blip r:embed="rId4"/>
          <a:srcRect l="59310" t="27418" r="12414" b="23480"/>
          <a:stretch/>
        </p:blipFill>
        <p:spPr>
          <a:xfrm>
            <a:off x="4881111" y="2931226"/>
            <a:ext cx="6717995" cy="3281120"/>
          </a:xfrm>
          <a:prstGeom prst="rect">
            <a:avLst/>
          </a:prstGeom>
        </p:spPr>
      </p:pic>
    </p:spTree>
    <p:extLst>
      <p:ext uri="{BB962C8B-B14F-4D97-AF65-F5344CB8AC3E}">
        <p14:creationId xmlns:p14="http://schemas.microsoft.com/office/powerpoint/2010/main" val="2512632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추가 목표</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SMILES TO METABOLIC_RATE</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sp>
        <p:nvSpPr>
          <p:cNvPr id="3" name="TextBox 2">
            <a:extLst>
              <a:ext uri="{FF2B5EF4-FFF2-40B4-BE49-F238E27FC236}">
                <a16:creationId xmlns:a16="http://schemas.microsoft.com/office/drawing/2014/main" id="{D297FE2B-93D5-8BA2-5436-4A29CD90866D}"/>
              </a:ext>
            </a:extLst>
          </p:cNvPr>
          <p:cNvSpPr txBox="1"/>
          <p:nvPr/>
        </p:nvSpPr>
        <p:spPr>
          <a:xfrm>
            <a:off x="441650" y="1817434"/>
            <a:ext cx="11308555" cy="3693319"/>
          </a:xfrm>
          <a:prstGeom prst="rect">
            <a:avLst/>
          </a:prstGeom>
          <a:noFill/>
        </p:spPr>
        <p:txBody>
          <a:bodyPr wrap="square" rtlCol="0">
            <a:spAutoFit/>
          </a:bodyPr>
          <a:lstStyle/>
          <a:p>
            <a:pPr marL="342900" indent="-342900">
              <a:buFont typeface="+mj-lt"/>
              <a:buAutoNum type="arabicPeriod"/>
            </a:pPr>
            <a:r>
              <a:rPr lang="ko-KR" altLang="en-US" sz="1800" dirty="0">
                <a:latin typeface="+mn-ea"/>
                <a:ea typeface="+mn-ea"/>
              </a:rPr>
              <a:t>대사율을 알고 싶은 </a:t>
            </a:r>
            <a:r>
              <a:rPr lang="en-US" altLang="ko-KR" sz="1800" dirty="0">
                <a:latin typeface="+mn-ea"/>
                <a:ea typeface="+mn-ea"/>
              </a:rPr>
              <a:t>SMILES</a:t>
            </a:r>
            <a:r>
              <a:rPr lang="ko-KR" altLang="en-US" sz="1800" dirty="0">
                <a:latin typeface="+mn-ea"/>
                <a:ea typeface="+mn-ea"/>
              </a:rPr>
              <a:t>파일만 </a:t>
            </a:r>
            <a:r>
              <a:rPr lang="en-US" altLang="ko-KR" sz="1800" dirty="0">
                <a:latin typeface="+mn-ea"/>
                <a:ea typeface="+mn-ea"/>
              </a:rPr>
              <a:t>CSV</a:t>
            </a:r>
            <a:r>
              <a:rPr lang="ko-KR" altLang="en-US" sz="1800" dirty="0">
                <a:latin typeface="+mn-ea"/>
                <a:ea typeface="+mn-ea"/>
              </a:rPr>
              <a:t>로 넣으면 알아서 분자의 간 대사율을 예측해주도록 완성</a:t>
            </a:r>
            <a:endParaRPr lang="en-US" altLang="ko-KR" sz="1800" dirty="0">
              <a:latin typeface="+mn-ea"/>
              <a:ea typeface="+mn-ea"/>
            </a:endParaRP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a:latin typeface="+mn-ea"/>
                <a:ea typeface="+mn-ea"/>
              </a:rPr>
              <a:t>완성 </a:t>
            </a:r>
            <a:r>
              <a:rPr lang="ko-KR" altLang="en-US" sz="1800" dirty="0" err="1">
                <a:latin typeface="+mn-ea"/>
                <a:ea typeface="+mn-ea"/>
              </a:rPr>
              <a:t>시켜놓은</a:t>
            </a:r>
            <a:r>
              <a:rPr lang="ko-KR" altLang="en-US" sz="1800" dirty="0">
                <a:latin typeface="+mn-ea"/>
                <a:ea typeface="+mn-ea"/>
              </a:rPr>
              <a:t> 스크립트에서 예측에 필요한 코드는 전부 함수 </a:t>
            </a:r>
            <a:r>
              <a:rPr lang="en-US" altLang="ko-KR" sz="1800" dirty="0">
                <a:latin typeface="+mn-ea"/>
                <a:ea typeface="+mn-ea"/>
              </a:rPr>
              <a:t>/ </a:t>
            </a:r>
            <a:r>
              <a:rPr lang="ko-KR" altLang="en-US" sz="1800" dirty="0">
                <a:latin typeface="+mn-ea"/>
                <a:ea typeface="+mn-ea"/>
              </a:rPr>
              <a:t>클래스로 새로운 </a:t>
            </a:r>
            <a:r>
              <a:rPr lang="en-US" altLang="ko-KR" sz="1800" dirty="0">
                <a:latin typeface="+mn-ea"/>
                <a:ea typeface="+mn-ea"/>
              </a:rPr>
              <a:t>SMILES Test </a:t>
            </a:r>
            <a:r>
              <a:rPr lang="ko-KR" altLang="en-US" sz="1800" dirty="0">
                <a:latin typeface="+mn-ea"/>
                <a:ea typeface="+mn-ea"/>
              </a:rPr>
              <a:t>파일에 사용이 가능하도록 만들어서 </a:t>
            </a:r>
            <a:r>
              <a:rPr lang="en-US" altLang="ko-KR" sz="1800" dirty="0" err="1">
                <a:latin typeface="+mn-ea"/>
                <a:ea typeface="+mn-ea"/>
              </a:rPr>
              <a:t>py</a:t>
            </a:r>
            <a:r>
              <a:rPr lang="ko-KR" altLang="en-US" sz="1800" dirty="0">
                <a:latin typeface="+mn-ea"/>
                <a:ea typeface="+mn-ea"/>
              </a:rPr>
              <a:t> 파일로 저장</a:t>
            </a:r>
            <a:endParaRPr lang="en-US" altLang="ko-KR" sz="1800" dirty="0">
              <a:latin typeface="+mn-ea"/>
              <a:ea typeface="+mn-ea"/>
            </a:endParaRP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ko-KR" altLang="en-US" sz="1800" dirty="0">
                <a:latin typeface="+mn-ea"/>
                <a:ea typeface="+mn-ea"/>
              </a:rPr>
              <a:t>새로운 스크립트에 저장된 </a:t>
            </a:r>
            <a:r>
              <a:rPr lang="en-US" altLang="ko-KR" sz="1800" dirty="0" err="1">
                <a:latin typeface="+mn-ea"/>
                <a:ea typeface="+mn-ea"/>
              </a:rPr>
              <a:t>py</a:t>
            </a:r>
            <a:r>
              <a:rPr lang="en-US" altLang="ko-KR" sz="1800" dirty="0">
                <a:latin typeface="+mn-ea"/>
                <a:ea typeface="+mn-ea"/>
              </a:rPr>
              <a:t> </a:t>
            </a:r>
            <a:r>
              <a:rPr lang="ko-KR" altLang="en-US" sz="1800" dirty="0">
                <a:latin typeface="+mn-ea"/>
                <a:ea typeface="+mn-ea"/>
              </a:rPr>
              <a:t>파일을 백그라운드에서 재생하고 </a:t>
            </a:r>
            <a:r>
              <a:rPr lang="en-US" altLang="ko-KR" sz="1800" dirty="0">
                <a:latin typeface="+mn-ea"/>
                <a:ea typeface="+mn-ea"/>
              </a:rPr>
              <a:t>SMILES2Metabolicrate() </a:t>
            </a:r>
            <a:r>
              <a:rPr lang="ko-KR" altLang="en-US" sz="1800" dirty="0">
                <a:latin typeface="+mn-ea"/>
                <a:ea typeface="+mn-ea"/>
              </a:rPr>
              <a:t>함수 안에 테스트 할 </a:t>
            </a:r>
            <a:r>
              <a:rPr lang="en-US" altLang="ko-KR" sz="1800" dirty="0">
                <a:latin typeface="+mn-ea"/>
                <a:ea typeface="+mn-ea"/>
              </a:rPr>
              <a:t>csv</a:t>
            </a:r>
            <a:r>
              <a:rPr lang="ko-KR" altLang="en-US" sz="1800" dirty="0">
                <a:latin typeface="+mn-ea"/>
                <a:ea typeface="+mn-ea"/>
              </a:rPr>
              <a:t> 파일을 만들면 피처 엔지니어링 </a:t>
            </a:r>
            <a:r>
              <a:rPr lang="en-US" altLang="ko-KR" sz="1800" dirty="0">
                <a:latin typeface="+mn-ea"/>
                <a:ea typeface="+mn-ea"/>
              </a:rPr>
              <a:t>/ </a:t>
            </a:r>
            <a:r>
              <a:rPr lang="ko-KR" altLang="en-US" sz="1800" dirty="0">
                <a:latin typeface="+mn-ea"/>
                <a:ea typeface="+mn-ea"/>
              </a:rPr>
              <a:t>분리 </a:t>
            </a:r>
            <a:r>
              <a:rPr lang="en-US" altLang="ko-KR" sz="1800" dirty="0">
                <a:latin typeface="+mn-ea"/>
                <a:ea typeface="+mn-ea"/>
              </a:rPr>
              <a:t>/ </a:t>
            </a:r>
            <a:r>
              <a:rPr lang="ko-KR" altLang="en-US" sz="1800" dirty="0">
                <a:latin typeface="+mn-ea"/>
                <a:ea typeface="+mn-ea"/>
              </a:rPr>
              <a:t>데이터셋 변환 </a:t>
            </a:r>
            <a:r>
              <a:rPr lang="en-US" altLang="ko-KR" sz="1800" dirty="0">
                <a:latin typeface="+mn-ea"/>
                <a:ea typeface="+mn-ea"/>
              </a:rPr>
              <a:t>/ </a:t>
            </a:r>
            <a:r>
              <a:rPr lang="ko-KR" altLang="en-US" sz="1800" dirty="0">
                <a:latin typeface="+mn-ea"/>
                <a:ea typeface="+mn-ea"/>
              </a:rPr>
              <a:t>예측까지 한번에 실행되도록 시도</a:t>
            </a:r>
            <a:endParaRPr lang="en-US" altLang="ko-KR" sz="1800" dirty="0">
              <a:latin typeface="+mn-ea"/>
              <a:ea typeface="+mn-ea"/>
            </a:endParaRP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en-US" altLang="ko-KR" sz="1800" dirty="0">
                <a:latin typeface="+mn-ea"/>
                <a:ea typeface="+mn-ea"/>
              </a:rPr>
              <a:t>SMILES</a:t>
            </a:r>
            <a:r>
              <a:rPr lang="ko-KR" altLang="en-US" sz="1800" dirty="0">
                <a:latin typeface="+mn-ea"/>
                <a:ea typeface="+mn-ea"/>
              </a:rPr>
              <a:t>만 사용하기 때문에 주최측에서 제공된 </a:t>
            </a:r>
            <a:r>
              <a:rPr lang="en-US" altLang="ko-KR" sz="1800" dirty="0">
                <a:latin typeface="+mn-ea"/>
                <a:ea typeface="+mn-ea"/>
              </a:rPr>
              <a:t>Feature</a:t>
            </a:r>
            <a:r>
              <a:rPr lang="ko-KR" altLang="en-US" sz="1800" dirty="0">
                <a:latin typeface="+mn-ea"/>
                <a:ea typeface="+mn-ea"/>
              </a:rPr>
              <a:t>은 쓰지 못해서 예측력은 </a:t>
            </a:r>
            <a:r>
              <a:rPr lang="ko-KR" altLang="en-US" sz="1800" dirty="0" err="1">
                <a:latin typeface="+mn-ea"/>
                <a:ea typeface="+mn-ea"/>
              </a:rPr>
              <a:t>떨어지지지만</a:t>
            </a:r>
            <a:r>
              <a:rPr lang="ko-KR" altLang="en-US" sz="1800" dirty="0">
                <a:latin typeface="+mn-ea"/>
                <a:ea typeface="+mn-ea"/>
              </a:rPr>
              <a:t> </a:t>
            </a:r>
            <a:r>
              <a:rPr lang="en-US" altLang="ko-KR" sz="1800" dirty="0">
                <a:latin typeface="+mn-ea"/>
                <a:ea typeface="+mn-ea"/>
              </a:rPr>
              <a:t>(TEST RMSE : </a:t>
            </a:r>
            <a:r>
              <a:rPr lang="en-US" altLang="ko-KR" sz="1800" dirty="0">
                <a:solidFill>
                  <a:srgbClr val="FF0000"/>
                </a:solidFill>
                <a:latin typeface="+mn-ea"/>
                <a:ea typeface="+mn-ea"/>
              </a:rPr>
              <a:t>29.53</a:t>
            </a:r>
            <a:r>
              <a:rPr lang="en-US" altLang="ko-KR" sz="1800" dirty="0">
                <a:latin typeface="+mn-ea"/>
                <a:ea typeface="+mn-ea"/>
              </a:rPr>
              <a:t>)</a:t>
            </a:r>
            <a:r>
              <a:rPr lang="ko-KR" altLang="en-US" sz="1800" dirty="0">
                <a:latin typeface="+mn-ea"/>
                <a:ea typeface="+mn-ea"/>
              </a:rPr>
              <a:t>단순히 </a:t>
            </a:r>
            <a:r>
              <a:rPr lang="en-US" altLang="ko-KR" sz="1800" dirty="0">
                <a:latin typeface="+mn-ea"/>
                <a:ea typeface="+mn-ea"/>
              </a:rPr>
              <a:t>SMILES</a:t>
            </a:r>
            <a:r>
              <a:rPr lang="ko-KR" altLang="en-US" sz="1800" dirty="0">
                <a:latin typeface="+mn-ea"/>
                <a:ea typeface="+mn-ea"/>
              </a:rPr>
              <a:t>만 넣어줘도 예측을 해주는 편리함에 있어 의미가 있다고 봄</a:t>
            </a:r>
            <a:r>
              <a:rPr lang="en-US" altLang="ko-KR" sz="1800" dirty="0">
                <a:latin typeface="+mn-ea"/>
                <a:ea typeface="+mn-ea"/>
              </a:rPr>
              <a:t>.</a:t>
            </a:r>
          </a:p>
          <a:p>
            <a:pPr marL="342900" indent="-342900">
              <a:buFont typeface="+mj-lt"/>
              <a:buAutoNum type="arabicPeriod"/>
            </a:pPr>
            <a:endParaRPr lang="en-US" altLang="ko-KR" sz="1800" dirty="0">
              <a:latin typeface="+mn-ea"/>
              <a:ea typeface="+mn-ea"/>
            </a:endParaRPr>
          </a:p>
          <a:p>
            <a:pPr marL="342900" indent="-342900">
              <a:buFont typeface="+mj-lt"/>
              <a:buAutoNum type="arabicPeriod"/>
            </a:pPr>
            <a:r>
              <a:rPr lang="en-US" altLang="ko-KR" sz="1800" dirty="0">
                <a:latin typeface="+mn-ea"/>
                <a:ea typeface="+mn-ea"/>
              </a:rPr>
              <a:t>400</a:t>
            </a:r>
            <a:r>
              <a:rPr lang="ko-KR" altLang="en-US" sz="1800" dirty="0">
                <a:latin typeface="+mn-ea"/>
                <a:ea typeface="+mn-ea"/>
              </a:rPr>
              <a:t>개 </a:t>
            </a:r>
            <a:r>
              <a:rPr lang="en-US" altLang="ko-KR" sz="1800" dirty="0">
                <a:latin typeface="+mn-ea"/>
                <a:ea typeface="+mn-ea"/>
              </a:rPr>
              <a:t>SMILES </a:t>
            </a:r>
            <a:r>
              <a:rPr lang="ko-KR" altLang="en-US" sz="1800" dirty="0">
                <a:latin typeface="+mn-ea"/>
                <a:ea typeface="+mn-ea"/>
              </a:rPr>
              <a:t>기준 </a:t>
            </a:r>
            <a:r>
              <a:rPr lang="en-US" altLang="ko-KR" sz="1800" dirty="0">
                <a:latin typeface="+mn-ea"/>
                <a:ea typeface="+mn-ea"/>
              </a:rPr>
              <a:t>15</a:t>
            </a:r>
            <a:r>
              <a:rPr lang="ko-KR" altLang="en-US" sz="1800" dirty="0" err="1">
                <a:latin typeface="+mn-ea"/>
                <a:ea typeface="+mn-ea"/>
              </a:rPr>
              <a:t>초이내</a:t>
            </a:r>
            <a:r>
              <a:rPr lang="ko-KR" altLang="en-US" sz="1800" dirty="0">
                <a:latin typeface="+mn-ea"/>
                <a:ea typeface="+mn-ea"/>
              </a:rPr>
              <a:t> 결과 반환</a:t>
            </a:r>
            <a:endParaRPr lang="en-US" altLang="ko-KR" sz="1800" dirty="0">
              <a:latin typeface="+mn-ea"/>
              <a:ea typeface="+mn-ea"/>
            </a:endParaRPr>
          </a:p>
        </p:txBody>
      </p:sp>
    </p:spTree>
    <p:extLst>
      <p:ext uri="{BB962C8B-B14F-4D97-AF65-F5344CB8AC3E}">
        <p14:creationId xmlns:p14="http://schemas.microsoft.com/office/powerpoint/2010/main" val="1002352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i="0" u="none" strike="noStrike" cap="none" dirty="0">
                <a:solidFill>
                  <a:schemeClr val="dk1"/>
                </a:solidFill>
                <a:latin typeface="맑은 고딕" panose="020B0503020000020004" pitchFamily="50" charset="-127"/>
                <a:ea typeface="맑은 고딕" panose="020B0503020000020004" pitchFamily="50" charset="-127"/>
                <a:cs typeface="Times New Roman"/>
                <a:sym typeface="Times New Roman"/>
              </a:rPr>
              <a:t>추가 목표</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SMILES TO METABOLIC_RATE</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2" name="TextBox 1">
            <a:extLst>
              <a:ext uri="{FF2B5EF4-FFF2-40B4-BE49-F238E27FC236}">
                <a16:creationId xmlns:a16="http://schemas.microsoft.com/office/drawing/2014/main" id="{B0AB5D33-0510-0411-B096-3F7788BF7E08}"/>
              </a:ext>
            </a:extLst>
          </p:cNvPr>
          <p:cNvSpPr txBox="1"/>
          <p:nvPr/>
        </p:nvSpPr>
        <p:spPr>
          <a:xfrm>
            <a:off x="441650" y="1664906"/>
            <a:ext cx="11308555" cy="338554"/>
          </a:xfrm>
          <a:prstGeom prst="rect">
            <a:avLst/>
          </a:prstGeom>
          <a:noFill/>
        </p:spPr>
        <p:txBody>
          <a:bodyPr wrap="square" rtlCol="0">
            <a:spAutoFit/>
          </a:bodyPr>
          <a:lstStyle/>
          <a:p>
            <a:endParaRPr lang="en-US" altLang="ko-KR" sz="1600" dirty="0">
              <a:latin typeface="+mn-ea"/>
              <a:ea typeface="+mn-ea"/>
            </a:endParaRPr>
          </a:p>
        </p:txBody>
      </p:sp>
      <p:pic>
        <p:nvPicPr>
          <p:cNvPr id="8" name="그림 7">
            <a:extLst>
              <a:ext uri="{FF2B5EF4-FFF2-40B4-BE49-F238E27FC236}">
                <a16:creationId xmlns:a16="http://schemas.microsoft.com/office/drawing/2014/main" id="{251A4B07-77D4-56C8-A465-D2685788E2A4}"/>
              </a:ext>
            </a:extLst>
          </p:cNvPr>
          <p:cNvPicPr>
            <a:picLocks noChangeAspect="1"/>
          </p:cNvPicPr>
          <p:nvPr/>
        </p:nvPicPr>
        <p:blipFill rotWithShape="1">
          <a:blip r:embed="rId4"/>
          <a:srcRect l="2328" t="22222" r="55431" b="15782"/>
          <a:stretch/>
        </p:blipFill>
        <p:spPr>
          <a:xfrm>
            <a:off x="3263389" y="1611327"/>
            <a:ext cx="5665076" cy="4676802"/>
          </a:xfrm>
          <a:prstGeom prst="rect">
            <a:avLst/>
          </a:prstGeom>
        </p:spPr>
      </p:pic>
    </p:spTree>
    <p:extLst>
      <p:ext uri="{BB962C8B-B14F-4D97-AF65-F5344CB8AC3E}">
        <p14:creationId xmlns:p14="http://schemas.microsoft.com/office/powerpoint/2010/main" val="3443832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15" name="Google Shape;115;p6"/>
          <p:cNvSpPr txBox="1"/>
          <p:nvPr/>
        </p:nvSpPr>
        <p:spPr>
          <a:xfrm>
            <a:off x="364155" y="189240"/>
            <a:ext cx="37746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정리</a:t>
            </a:r>
            <a:endParaRPr lang="ko-KR" altLang="en-US"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
        <p:nvSpPr>
          <p:cNvPr id="116" name="Google Shape;116;p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고찰</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117" name="Google Shape;117;p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3" name="TextBox 2">
            <a:extLst>
              <a:ext uri="{FF2B5EF4-FFF2-40B4-BE49-F238E27FC236}">
                <a16:creationId xmlns:a16="http://schemas.microsoft.com/office/drawing/2014/main" id="{0D683566-B9AE-3566-B103-F20F84B6F59B}"/>
              </a:ext>
            </a:extLst>
          </p:cNvPr>
          <p:cNvSpPr txBox="1"/>
          <p:nvPr/>
        </p:nvSpPr>
        <p:spPr>
          <a:xfrm>
            <a:off x="441650" y="1838454"/>
            <a:ext cx="11308555" cy="3785652"/>
          </a:xfrm>
          <a:prstGeom prst="rect">
            <a:avLst/>
          </a:prstGeom>
          <a:noFill/>
        </p:spPr>
        <p:txBody>
          <a:bodyPr wrap="square" rtlCol="0">
            <a:spAutoFit/>
          </a:bodyPr>
          <a:lstStyle/>
          <a:p>
            <a:pPr marL="342900" indent="-342900">
              <a:buFont typeface="+mj-lt"/>
              <a:buAutoNum type="arabicPeriod"/>
            </a:pPr>
            <a:r>
              <a:rPr lang="ko-KR" altLang="en-US" sz="2000" dirty="0">
                <a:latin typeface="+mn-ea"/>
                <a:ea typeface="+mn-ea"/>
              </a:rPr>
              <a:t>어떤 모델을 만들어보아도 좋은 결과를 보이지 않아 개선의 여지가 보이지 않았는데 앙상블 방법이 잘 적용되어서 다행이었다</a:t>
            </a:r>
            <a:r>
              <a:rPr lang="en-US" altLang="ko-KR" sz="2000" dirty="0">
                <a:latin typeface="+mn-ea"/>
                <a:ea typeface="+mn-ea"/>
              </a:rPr>
              <a:t>.</a:t>
            </a:r>
          </a:p>
          <a:p>
            <a:pPr marL="342900" indent="-342900">
              <a:buFont typeface="+mj-lt"/>
              <a:buAutoNum type="arabicPeriod"/>
            </a:pPr>
            <a:endParaRPr lang="en-US" altLang="ko-KR" sz="2000" dirty="0">
              <a:latin typeface="+mn-ea"/>
              <a:ea typeface="+mn-ea"/>
            </a:endParaRPr>
          </a:p>
          <a:p>
            <a:pPr marL="342900" indent="-342900">
              <a:buFont typeface="+mj-lt"/>
              <a:buAutoNum type="arabicPeriod"/>
            </a:pPr>
            <a:r>
              <a:rPr lang="ko-KR" altLang="en-US" sz="2000" dirty="0">
                <a:latin typeface="+mn-ea"/>
                <a:ea typeface="+mn-ea"/>
              </a:rPr>
              <a:t>여전히 예측이 어려운 시도인 것은 분명하다</a:t>
            </a:r>
            <a:r>
              <a:rPr lang="en-US" altLang="ko-KR" sz="2000" dirty="0">
                <a:latin typeface="+mn-ea"/>
                <a:ea typeface="+mn-ea"/>
              </a:rPr>
              <a:t>. </a:t>
            </a:r>
            <a:r>
              <a:rPr lang="ko-KR" altLang="en-US" sz="2000" dirty="0">
                <a:latin typeface="+mn-ea"/>
                <a:ea typeface="+mn-ea"/>
              </a:rPr>
              <a:t>해당 대회의 </a:t>
            </a:r>
            <a:r>
              <a:rPr lang="en-US" altLang="ko-KR" sz="2000" dirty="0">
                <a:latin typeface="+mn-ea"/>
                <a:ea typeface="+mn-ea"/>
              </a:rPr>
              <a:t>1</a:t>
            </a:r>
            <a:r>
              <a:rPr lang="ko-KR" altLang="en-US" sz="2000" dirty="0">
                <a:latin typeface="+mn-ea"/>
                <a:ea typeface="+mn-ea"/>
              </a:rPr>
              <a:t>등 </a:t>
            </a:r>
            <a:r>
              <a:rPr lang="en-US" altLang="ko-KR" sz="2000" dirty="0">
                <a:latin typeface="+mn-ea"/>
                <a:ea typeface="+mn-ea"/>
              </a:rPr>
              <a:t>RMSE</a:t>
            </a:r>
            <a:r>
              <a:rPr lang="ko-KR" altLang="en-US" sz="2000" dirty="0">
                <a:latin typeface="+mn-ea"/>
                <a:ea typeface="+mn-ea"/>
              </a:rPr>
              <a:t>값이 </a:t>
            </a:r>
            <a:r>
              <a:rPr lang="en-US" altLang="ko-KR" sz="2000" dirty="0">
                <a:latin typeface="+mn-ea"/>
                <a:ea typeface="+mn-ea"/>
              </a:rPr>
              <a:t>26</a:t>
            </a:r>
            <a:r>
              <a:rPr lang="ko-KR" altLang="en-US" sz="2000" dirty="0" err="1">
                <a:latin typeface="+mn-ea"/>
                <a:ea typeface="+mn-ea"/>
              </a:rPr>
              <a:t>점대임을</a:t>
            </a:r>
            <a:r>
              <a:rPr lang="ko-KR" altLang="en-US" sz="2000" dirty="0">
                <a:latin typeface="+mn-ea"/>
                <a:ea typeface="+mn-ea"/>
              </a:rPr>
              <a:t> 감안하면 </a:t>
            </a:r>
            <a:r>
              <a:rPr lang="en-US" altLang="ko-KR" sz="2000" dirty="0">
                <a:latin typeface="+mn-ea"/>
                <a:ea typeface="+mn-ea"/>
              </a:rPr>
              <a:t>50</a:t>
            </a:r>
            <a:r>
              <a:rPr lang="ko-KR" altLang="en-US" sz="2000" dirty="0">
                <a:latin typeface="+mn-ea"/>
                <a:ea typeface="+mn-ea"/>
              </a:rPr>
              <a:t>기준으로 </a:t>
            </a:r>
            <a:r>
              <a:rPr lang="en-US" altLang="ko-KR" sz="2000" dirty="0">
                <a:latin typeface="+mn-ea"/>
                <a:ea typeface="+mn-ea"/>
              </a:rPr>
              <a:t>up/down </a:t>
            </a:r>
            <a:r>
              <a:rPr lang="ko-KR" altLang="en-US" sz="2000" dirty="0">
                <a:latin typeface="+mn-ea"/>
                <a:ea typeface="+mn-ea"/>
              </a:rPr>
              <a:t>이중분류를 하는 것이 더 좋은 결과를 가져올 수 도 있겠다는 생각이 들었다</a:t>
            </a:r>
            <a:r>
              <a:rPr lang="en-US" altLang="ko-KR" sz="2000" dirty="0">
                <a:latin typeface="+mn-ea"/>
                <a:ea typeface="+mn-ea"/>
              </a:rPr>
              <a:t>. </a:t>
            </a:r>
          </a:p>
          <a:p>
            <a:pPr marL="342900" indent="-342900">
              <a:buFont typeface="+mj-lt"/>
              <a:buAutoNum type="arabicPeriod"/>
            </a:pPr>
            <a:endParaRPr lang="en-US" altLang="ko-KR" sz="2000" dirty="0">
              <a:latin typeface="+mn-ea"/>
              <a:ea typeface="+mn-ea"/>
            </a:endParaRPr>
          </a:p>
          <a:p>
            <a:pPr marL="342900" indent="-342900">
              <a:buFont typeface="+mj-lt"/>
              <a:buAutoNum type="arabicPeriod"/>
            </a:pPr>
            <a:r>
              <a:rPr lang="en-US" altLang="ko-KR" sz="2000" dirty="0">
                <a:latin typeface="+mn-ea"/>
                <a:ea typeface="+mn-ea"/>
              </a:rPr>
              <a:t>Research</a:t>
            </a:r>
            <a:r>
              <a:rPr lang="ko-KR" altLang="en-US" sz="2000" dirty="0">
                <a:latin typeface="+mn-ea"/>
                <a:ea typeface="+mn-ea"/>
              </a:rPr>
              <a:t>의 영역에 가까운 경진대회였는데 화학과 전공으로서 상당히 뜻깊은 대회였다</a:t>
            </a:r>
            <a:r>
              <a:rPr lang="en-US" altLang="ko-KR" sz="2000" dirty="0">
                <a:latin typeface="+mn-ea"/>
                <a:ea typeface="+mn-ea"/>
              </a:rPr>
              <a:t>. </a:t>
            </a:r>
            <a:r>
              <a:rPr lang="ko-KR" altLang="en-US" sz="2000" dirty="0">
                <a:latin typeface="+mn-ea"/>
                <a:ea typeface="+mn-ea"/>
              </a:rPr>
              <a:t>특히 </a:t>
            </a:r>
            <a:r>
              <a:rPr lang="en-US" altLang="ko-KR" sz="2000" dirty="0">
                <a:latin typeface="+mn-ea"/>
                <a:ea typeface="+mn-ea"/>
              </a:rPr>
              <a:t>SMILES</a:t>
            </a:r>
            <a:r>
              <a:rPr lang="ko-KR" altLang="en-US" sz="2000" dirty="0">
                <a:latin typeface="+mn-ea"/>
                <a:ea typeface="+mn-ea"/>
              </a:rPr>
              <a:t> 하나로도 여러가지 </a:t>
            </a:r>
            <a:r>
              <a:rPr lang="en-US" altLang="ko-KR" sz="2000" dirty="0">
                <a:latin typeface="+mn-ea"/>
                <a:ea typeface="+mn-ea"/>
              </a:rPr>
              <a:t>Feature </a:t>
            </a:r>
            <a:r>
              <a:rPr lang="ko-KR" altLang="en-US" sz="2000" dirty="0">
                <a:latin typeface="+mn-ea"/>
                <a:ea typeface="+mn-ea"/>
              </a:rPr>
              <a:t>들을 가져올 수 있는 것은 상당히 재밌고 더 알아보고 싶은 의욕이 생겼다</a:t>
            </a:r>
            <a:r>
              <a:rPr lang="en-US" altLang="ko-KR" sz="2000" dirty="0">
                <a:latin typeface="+mn-ea"/>
                <a:ea typeface="+mn-ea"/>
              </a:rPr>
              <a:t>.</a:t>
            </a:r>
          </a:p>
          <a:p>
            <a:pPr marL="342900" indent="-342900">
              <a:buFont typeface="+mj-lt"/>
              <a:buAutoNum type="arabicPeriod"/>
            </a:pPr>
            <a:endParaRPr lang="en-US" altLang="ko-KR" sz="2000" dirty="0">
              <a:latin typeface="+mn-ea"/>
              <a:ea typeface="+mn-ea"/>
            </a:endParaRPr>
          </a:p>
          <a:p>
            <a:pPr marL="342900" indent="-342900">
              <a:buFont typeface="+mj-lt"/>
              <a:buAutoNum type="arabicPeriod"/>
            </a:pPr>
            <a:r>
              <a:rPr lang="ko-KR" altLang="en-US" sz="2000" dirty="0" err="1">
                <a:latin typeface="+mn-ea"/>
                <a:ea typeface="+mn-ea"/>
              </a:rPr>
              <a:t>저분자</a:t>
            </a:r>
            <a:r>
              <a:rPr lang="ko-KR" altLang="en-US" sz="2000" dirty="0">
                <a:latin typeface="+mn-ea"/>
                <a:ea typeface="+mn-ea"/>
              </a:rPr>
              <a:t> 데이터의 경우 어떻게 증강을 시도하는지 더 알아보아야겠다 생각했다</a:t>
            </a:r>
            <a:r>
              <a:rPr lang="en-US" altLang="ko-KR" sz="2000" dirty="0">
                <a:latin typeface="+mn-ea"/>
                <a:ea typeface="+mn-ea"/>
              </a:rPr>
              <a:t>.</a:t>
            </a:r>
          </a:p>
        </p:txBody>
      </p:sp>
    </p:spTree>
    <p:extLst>
      <p:ext uri="{BB962C8B-B14F-4D97-AF65-F5344CB8AC3E}">
        <p14:creationId xmlns:p14="http://schemas.microsoft.com/office/powerpoint/2010/main" val="336865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5" name="Google Shape;125;g26e164be24c_0_6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26" name="Google Shape;126;g26e164be24c_0_66"/>
          <p:cNvSpPr txBox="1"/>
          <p:nvPr/>
        </p:nvSpPr>
        <p:spPr>
          <a:xfrm>
            <a:off x="364155" y="189240"/>
            <a:ext cx="3774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err="1">
                <a:solidFill>
                  <a:schemeClr val="dk1"/>
                </a:solidFill>
                <a:latin typeface="맑은 고딕" panose="020B0503020000020004" pitchFamily="50" charset="-127"/>
                <a:ea typeface="맑은 고딕" panose="020B0503020000020004" pitchFamily="50" charset="-127"/>
                <a:cs typeface="Times New Roman"/>
                <a:sym typeface="Times New Roman"/>
              </a:rPr>
              <a:t>주제</a:t>
            </a:r>
            <a:r>
              <a:rPr 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 </a:t>
            </a:r>
            <a:r>
              <a:rPr lang="en-US" sz="3200" dirty="0" err="1">
                <a:solidFill>
                  <a:schemeClr val="dk1"/>
                </a:solidFill>
                <a:latin typeface="맑은 고딕" panose="020B0503020000020004" pitchFamily="50" charset="-127"/>
                <a:ea typeface="맑은 고딕" panose="020B0503020000020004" pitchFamily="50" charset="-127"/>
                <a:cs typeface="Times New Roman"/>
                <a:sym typeface="Times New Roman"/>
              </a:rPr>
              <a:t>설명</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pic>
        <p:nvPicPr>
          <p:cNvPr id="127" name="Google Shape;127;g26e164be24c_0_6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128" name="Google Shape;128;g26e164be24c_0_6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dirty="0">
                <a:solidFill>
                  <a:srgbClr val="024B80"/>
                </a:solidFill>
                <a:latin typeface="맑은 고딕" panose="020B0503020000020004" pitchFamily="50" charset="-127"/>
                <a:ea typeface="맑은 고딕" panose="020B0503020000020004" pitchFamily="50" charset="-127"/>
                <a:cs typeface="Calibri"/>
                <a:sym typeface="Calibri"/>
              </a:rPr>
              <a:t>ADME/T</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2050" name="Picture 2" descr="ADME - Wikipedia">
            <a:extLst>
              <a:ext uri="{FF2B5EF4-FFF2-40B4-BE49-F238E27FC236}">
                <a16:creationId xmlns:a16="http://schemas.microsoft.com/office/drawing/2014/main" id="{2533E63F-D12A-3913-B2AA-FBDB611AD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7189" y="1119965"/>
            <a:ext cx="4407072" cy="515251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18;p6">
            <a:extLst>
              <a:ext uri="{FF2B5EF4-FFF2-40B4-BE49-F238E27FC236}">
                <a16:creationId xmlns:a16="http://schemas.microsoft.com/office/drawing/2014/main" id="{6BDB86C4-CE5C-765A-5CA3-792DF625FCBA}"/>
              </a:ext>
            </a:extLst>
          </p:cNvPr>
          <p:cNvSpPr txBox="1"/>
          <p:nvPr/>
        </p:nvSpPr>
        <p:spPr>
          <a:xfrm>
            <a:off x="364155" y="1693193"/>
            <a:ext cx="6913800" cy="3139281"/>
          </a:xfrm>
          <a:prstGeom prst="rect">
            <a:avLst/>
          </a:prstGeom>
          <a:noFill/>
          <a:ln>
            <a:noFill/>
          </a:ln>
        </p:spPr>
        <p:txBody>
          <a:bodyPr spcFirstLastPara="1" wrap="square" lIns="91425" tIns="45700" rIns="91425" bIns="45700" anchor="t" anchorCtr="0">
            <a:spAutoFit/>
          </a:bodyPr>
          <a:lstStyle/>
          <a:p>
            <a:pPr marL="457200" indent="-342900">
              <a:buClr>
                <a:schemeClr val="dk1"/>
              </a:buClr>
              <a:buSzPts val="1800"/>
              <a:buFont typeface="Arial"/>
              <a:buChar char="-"/>
            </a:pPr>
            <a:r>
              <a:rPr lang="ko-KR" altLang="en-US" sz="1800" dirty="0">
                <a:solidFill>
                  <a:schemeClr val="dk1"/>
                </a:solidFill>
                <a:latin typeface="맑은 고딕" panose="020B0503020000020004" pitchFamily="50" charset="-127"/>
                <a:ea typeface="맑은 고딕" panose="020B0503020000020004" pitchFamily="50" charset="-127"/>
              </a:rPr>
              <a:t>체내 흡수 </a:t>
            </a:r>
            <a:r>
              <a:rPr lang="en-US" altLang="ko-KR" sz="1800" dirty="0">
                <a:solidFill>
                  <a:schemeClr val="dk1"/>
                </a:solidFill>
                <a:latin typeface="맑은 고딕" panose="020B0503020000020004" pitchFamily="50" charset="-127"/>
                <a:ea typeface="맑은 고딕" panose="020B0503020000020004" pitchFamily="50" charset="-127"/>
              </a:rPr>
              <a:t>/ </a:t>
            </a:r>
            <a:r>
              <a:rPr lang="ko-KR" altLang="en-US" sz="1800" dirty="0">
                <a:solidFill>
                  <a:schemeClr val="dk1"/>
                </a:solidFill>
                <a:latin typeface="맑은 고딕" panose="020B0503020000020004" pitchFamily="50" charset="-127"/>
                <a:ea typeface="맑은 고딕" panose="020B0503020000020004" pitchFamily="50" charset="-127"/>
              </a:rPr>
              <a:t>체내 분포 </a:t>
            </a:r>
            <a:r>
              <a:rPr lang="en-US" altLang="ko-KR" sz="1800" dirty="0">
                <a:solidFill>
                  <a:schemeClr val="dk1"/>
                </a:solidFill>
                <a:latin typeface="맑은 고딕" panose="020B0503020000020004" pitchFamily="50" charset="-127"/>
                <a:ea typeface="맑은 고딕" panose="020B0503020000020004" pitchFamily="50" charset="-127"/>
              </a:rPr>
              <a:t>/ </a:t>
            </a:r>
            <a:r>
              <a:rPr lang="ko-KR" altLang="en-US" sz="1800" dirty="0">
                <a:solidFill>
                  <a:schemeClr val="dk1"/>
                </a:solidFill>
                <a:latin typeface="맑은 고딕" panose="020B0503020000020004" pitchFamily="50" charset="-127"/>
                <a:ea typeface="맑은 고딕" panose="020B0503020000020004" pitchFamily="50" charset="-127"/>
              </a:rPr>
              <a:t>신진대사 </a:t>
            </a:r>
            <a:r>
              <a:rPr lang="en-US" altLang="ko-KR" sz="1800" dirty="0">
                <a:solidFill>
                  <a:schemeClr val="dk1"/>
                </a:solidFill>
                <a:latin typeface="맑은 고딕" panose="020B0503020000020004" pitchFamily="50" charset="-127"/>
                <a:ea typeface="맑은 고딕" panose="020B0503020000020004" pitchFamily="50" charset="-127"/>
              </a:rPr>
              <a:t>/ </a:t>
            </a:r>
            <a:r>
              <a:rPr lang="ko-KR" altLang="en-US" sz="1800" dirty="0">
                <a:solidFill>
                  <a:schemeClr val="dk1"/>
                </a:solidFill>
                <a:latin typeface="맑은 고딕" panose="020B0503020000020004" pitchFamily="50" charset="-127"/>
                <a:ea typeface="맑은 고딕" panose="020B0503020000020004" pitchFamily="50" charset="-127"/>
              </a:rPr>
              <a:t>배출 </a:t>
            </a:r>
            <a:r>
              <a:rPr lang="en-US" altLang="ko-KR" sz="1800" dirty="0">
                <a:solidFill>
                  <a:schemeClr val="dk1"/>
                </a:solidFill>
                <a:latin typeface="맑은 고딕" panose="020B0503020000020004" pitchFamily="50" charset="-127"/>
                <a:ea typeface="맑은 고딕" panose="020B0503020000020004" pitchFamily="50" charset="-127"/>
              </a:rPr>
              <a:t>/ </a:t>
            </a:r>
            <a:r>
              <a:rPr lang="ko-KR" altLang="en-US" sz="1800" dirty="0">
                <a:solidFill>
                  <a:schemeClr val="dk1"/>
                </a:solidFill>
                <a:latin typeface="맑은 고딕" panose="020B0503020000020004" pitchFamily="50" charset="-127"/>
                <a:ea typeface="맑은 고딕" panose="020B0503020000020004" pitchFamily="50" charset="-127"/>
              </a:rPr>
              <a:t>독성</a:t>
            </a:r>
            <a:endParaRPr lang="en-US" altLang="ko-KR" sz="1800" dirty="0">
              <a:solidFill>
                <a:schemeClr val="dk1"/>
              </a:solidFill>
              <a:latin typeface="맑은 고딕" panose="020B0503020000020004" pitchFamily="50" charset="-127"/>
              <a:ea typeface="맑은 고딕" panose="020B0503020000020004" pitchFamily="50" charset="-127"/>
            </a:endParaRPr>
          </a:p>
          <a:p>
            <a:pPr marL="457200" indent="-342900">
              <a:buClr>
                <a:schemeClr val="dk1"/>
              </a:buClr>
              <a:buSzPts val="1800"/>
              <a:buFont typeface="Arial"/>
              <a:buChar char="-"/>
            </a:pPr>
            <a:endParaRPr lang="en-US" altLang="ko-KR" sz="1800" dirty="0">
              <a:solidFill>
                <a:schemeClr val="dk1"/>
              </a:solidFill>
              <a:latin typeface="맑은 고딕" panose="020B0503020000020004" pitchFamily="50" charset="-127"/>
              <a:ea typeface="맑은 고딕" panose="020B0503020000020004" pitchFamily="50" charset="-127"/>
            </a:endParaRPr>
          </a:p>
          <a:p>
            <a:pPr marL="457200" indent="-342900">
              <a:buClr>
                <a:schemeClr val="dk1"/>
              </a:buClr>
              <a:buSzPts val="1800"/>
              <a:buFont typeface="Arial"/>
              <a:buChar char="-"/>
            </a:pPr>
            <a:endParaRPr lang="en-US" altLang="ko-KR" sz="1800" dirty="0">
              <a:solidFill>
                <a:schemeClr val="dk1"/>
              </a:solidFill>
              <a:latin typeface="맑은 고딕" panose="020B0503020000020004" pitchFamily="50" charset="-127"/>
              <a:ea typeface="맑은 고딕" panose="020B0503020000020004" pitchFamily="50" charset="-127"/>
            </a:endParaRPr>
          </a:p>
          <a:p>
            <a:pPr marL="457200" indent="-342900">
              <a:buClr>
                <a:schemeClr val="dk1"/>
              </a:buClr>
              <a:buSzPts val="1800"/>
              <a:buFont typeface="Arial"/>
              <a:buChar char="-"/>
            </a:pPr>
            <a:r>
              <a:rPr lang="en-US" altLang="ko-KR" sz="1800" dirty="0">
                <a:solidFill>
                  <a:schemeClr val="dk1"/>
                </a:solidFill>
                <a:latin typeface="맑은 고딕" panose="020B0503020000020004" pitchFamily="50" charset="-127"/>
                <a:ea typeface="맑은 고딕" panose="020B0503020000020004" pitchFamily="50" charset="-127"/>
              </a:rPr>
              <a:t>Metabolism</a:t>
            </a:r>
            <a:r>
              <a:rPr lang="ko-KR" altLang="en-US" sz="1800" dirty="0">
                <a:solidFill>
                  <a:schemeClr val="dk1"/>
                </a:solidFill>
                <a:latin typeface="맑은 고딕" panose="020B0503020000020004" pitchFamily="50" charset="-127"/>
                <a:ea typeface="맑은 고딕" panose="020B0503020000020004" pitchFamily="50" charset="-127"/>
              </a:rPr>
              <a:t>은 약물을 신진대사를 의미</a:t>
            </a:r>
            <a:endParaRPr lang="en-US" altLang="ko-KR" sz="1800" dirty="0">
              <a:solidFill>
                <a:schemeClr val="dk1"/>
              </a:solidFill>
              <a:latin typeface="맑은 고딕" panose="020B0503020000020004" pitchFamily="50" charset="-127"/>
              <a:ea typeface="맑은 고딕" panose="020B0503020000020004" pitchFamily="50" charset="-127"/>
            </a:endParaRPr>
          </a:p>
          <a:p>
            <a:pPr marL="457200" indent="-342900">
              <a:buClr>
                <a:schemeClr val="dk1"/>
              </a:buClr>
              <a:buSzPts val="1800"/>
              <a:buFont typeface="Arial"/>
              <a:buChar char="-"/>
            </a:pPr>
            <a:endParaRPr lang="en-US" altLang="ko-KR" sz="1800" dirty="0">
              <a:solidFill>
                <a:schemeClr val="dk1"/>
              </a:solidFill>
              <a:latin typeface="맑은 고딕" panose="020B0503020000020004" pitchFamily="50" charset="-127"/>
              <a:ea typeface="맑은 고딕" panose="020B0503020000020004" pitchFamily="50" charset="-127"/>
            </a:endParaRPr>
          </a:p>
          <a:p>
            <a:pPr marL="457200" indent="-342900">
              <a:buClr>
                <a:schemeClr val="dk1"/>
              </a:buClr>
              <a:buSzPts val="1800"/>
              <a:buFont typeface="Arial"/>
              <a:buChar char="-"/>
            </a:pPr>
            <a:r>
              <a:rPr lang="ko-KR" altLang="en-US" sz="1800" dirty="0">
                <a:solidFill>
                  <a:schemeClr val="dk1"/>
                </a:solidFill>
                <a:latin typeface="맑은 고딕" panose="020B0503020000020004" pitchFamily="50" charset="-127"/>
                <a:ea typeface="맑은 고딕" panose="020B0503020000020004" pitchFamily="50" charset="-127"/>
              </a:rPr>
              <a:t>낮은 대사 안정성은 신약 개발의 실패를 야기한다</a:t>
            </a:r>
            <a:r>
              <a:rPr lang="en-US" altLang="ko-KR" sz="1800" dirty="0">
                <a:solidFill>
                  <a:schemeClr val="dk1"/>
                </a:solidFill>
                <a:latin typeface="맑은 고딕" panose="020B0503020000020004" pitchFamily="50" charset="-127"/>
                <a:ea typeface="맑은 고딕" panose="020B0503020000020004" pitchFamily="50" charset="-127"/>
              </a:rPr>
              <a:t>. </a:t>
            </a:r>
            <a:r>
              <a:rPr lang="ko-KR" altLang="en-US" sz="1800" dirty="0">
                <a:solidFill>
                  <a:schemeClr val="dk1"/>
                </a:solidFill>
                <a:latin typeface="맑은 고딕" panose="020B0503020000020004" pitchFamily="50" charset="-127"/>
                <a:ea typeface="맑은 고딕" panose="020B0503020000020004" pitchFamily="50" charset="-127"/>
              </a:rPr>
              <a:t>실험을 통해 알아내는 것은 상당히 번거롭고 비싼 과정이므로 만약 구조적</a:t>
            </a:r>
            <a:r>
              <a:rPr lang="en-US" altLang="ko-KR" sz="1800" dirty="0">
                <a:solidFill>
                  <a:schemeClr val="dk1"/>
                </a:solidFill>
                <a:latin typeface="맑은 고딕" panose="020B0503020000020004" pitchFamily="50" charset="-127"/>
                <a:ea typeface="맑은 고딕" panose="020B0503020000020004" pitchFamily="50" charset="-127"/>
              </a:rPr>
              <a:t>, </a:t>
            </a:r>
            <a:r>
              <a:rPr lang="ko-KR" altLang="en-US" sz="1800" dirty="0">
                <a:solidFill>
                  <a:schemeClr val="dk1"/>
                </a:solidFill>
                <a:latin typeface="맑은 고딕" panose="020B0503020000020004" pitchFamily="50" charset="-127"/>
                <a:ea typeface="맑은 고딕" panose="020B0503020000020004" pitchFamily="50" charset="-127"/>
              </a:rPr>
              <a:t>분자의 다른 특징을 통해 계산 할 수 있다면 </a:t>
            </a:r>
            <a:r>
              <a:rPr lang="en-US" altLang="ko-KR" sz="1800" dirty="0">
                <a:solidFill>
                  <a:schemeClr val="dk1"/>
                </a:solidFill>
                <a:latin typeface="맑은 고딕" panose="020B0503020000020004" pitchFamily="50" charset="-127"/>
                <a:ea typeface="맑은 고딕" panose="020B0503020000020004" pitchFamily="50" charset="-127"/>
              </a:rPr>
              <a:t>, </a:t>
            </a:r>
            <a:r>
              <a:rPr lang="ko-KR" altLang="en-US" sz="1800" dirty="0">
                <a:solidFill>
                  <a:schemeClr val="dk1"/>
                </a:solidFill>
                <a:latin typeface="맑은 고딕" panose="020B0503020000020004" pitchFamily="50" charset="-127"/>
                <a:ea typeface="맑은 고딕" panose="020B0503020000020004" pitchFamily="50" charset="-127"/>
              </a:rPr>
              <a:t>상당히 유용할 것으로 기대됨</a:t>
            </a:r>
            <a:r>
              <a:rPr lang="en-US" altLang="ko-KR" sz="1800" dirty="0">
                <a:solidFill>
                  <a:schemeClr val="dk1"/>
                </a:solidFill>
                <a:latin typeface="맑은 고딕" panose="020B0503020000020004" pitchFamily="50" charset="-127"/>
                <a:ea typeface="맑은 고딕" panose="020B0503020000020004" pitchFamily="50" charset="-127"/>
              </a:rPr>
              <a:t>.</a:t>
            </a:r>
          </a:p>
          <a:p>
            <a:pPr marL="114300">
              <a:buClr>
                <a:schemeClr val="dk1"/>
              </a:buClr>
              <a:buSzPts val="1800"/>
            </a:pPr>
            <a:endParaRPr lang="en-US" altLang="ko-KR" sz="1800" dirty="0">
              <a:solidFill>
                <a:schemeClr val="dk1"/>
              </a:solidFill>
              <a:latin typeface="맑은 고딕" panose="020B0503020000020004" pitchFamily="50" charset="-127"/>
              <a:ea typeface="맑은 고딕" panose="020B0503020000020004" pitchFamily="50" charset="-127"/>
            </a:endParaRPr>
          </a:p>
          <a:p>
            <a:pPr marL="114300">
              <a:buClr>
                <a:schemeClr val="dk1"/>
              </a:buClr>
              <a:buSzPts val="1800"/>
            </a:pPr>
            <a:r>
              <a:rPr lang="en-US" altLang="ko-KR" sz="1800" dirty="0">
                <a:solidFill>
                  <a:schemeClr val="dk1"/>
                </a:solidFill>
                <a:latin typeface="맑은 고딕" panose="020B0503020000020004" pitchFamily="50" charset="-127"/>
                <a:ea typeface="맑은 고딕" panose="020B0503020000020004" pitchFamily="50" charset="-127"/>
              </a:rPr>
              <a:t>    Ex) </a:t>
            </a:r>
            <a:r>
              <a:rPr lang="ko-KR" altLang="en-US" sz="1800" dirty="0">
                <a:solidFill>
                  <a:schemeClr val="dk1"/>
                </a:solidFill>
                <a:latin typeface="맑은 고딕" panose="020B0503020000020004" pitchFamily="50" charset="-127"/>
                <a:ea typeface="맑은 고딕" panose="020B0503020000020004" pitchFamily="50" charset="-127"/>
              </a:rPr>
              <a:t>타이레놀 섭취 후 </a:t>
            </a:r>
            <a:r>
              <a:rPr lang="en-US" altLang="ko-KR" sz="1800" dirty="0">
                <a:solidFill>
                  <a:schemeClr val="dk1"/>
                </a:solidFill>
                <a:latin typeface="맑은 고딕" panose="020B0503020000020004" pitchFamily="50" charset="-127"/>
                <a:ea typeface="맑은 고딕" panose="020B0503020000020004" pitchFamily="50" charset="-127"/>
              </a:rPr>
              <a:t>10</a:t>
            </a:r>
            <a:r>
              <a:rPr lang="ko-KR" altLang="en-US" sz="1800" dirty="0">
                <a:solidFill>
                  <a:schemeClr val="dk1"/>
                </a:solidFill>
                <a:latin typeface="맑은 고딕" panose="020B0503020000020004" pitchFamily="50" charset="-127"/>
                <a:ea typeface="맑은 고딕" panose="020B0503020000020004" pitchFamily="50" charset="-127"/>
              </a:rPr>
              <a:t>분만에 다 대사 되어 버리면</a:t>
            </a:r>
            <a:r>
              <a:rPr lang="en-US" altLang="ko-KR" sz="1800" dirty="0">
                <a:solidFill>
                  <a:schemeClr val="dk1"/>
                </a:solidFill>
                <a:latin typeface="맑은 고딕" panose="020B0503020000020004" pitchFamily="50" charset="-127"/>
                <a:ea typeface="맑은 고딕" panose="020B0503020000020004" pitchFamily="50" charset="-127"/>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5"/>
        <p:cNvGrpSpPr/>
        <p:nvPr/>
      </p:nvGrpSpPr>
      <p:grpSpPr>
        <a:xfrm>
          <a:off x="0" y="0"/>
          <a:ext cx="0" cy="0"/>
          <a:chOff x="0" y="0"/>
          <a:chExt cx="0" cy="0"/>
        </a:xfrm>
      </p:grpSpPr>
      <p:sp>
        <p:nvSpPr>
          <p:cNvPr id="96" name="Google Shape;96;p1"/>
          <p:cNvSpPr/>
          <p:nvPr/>
        </p:nvSpPr>
        <p:spPr>
          <a:xfrm>
            <a:off x="386080" y="355600"/>
            <a:ext cx="1280160" cy="1280160"/>
          </a:xfrm>
          <a:prstGeom prst="rect">
            <a:avLst/>
          </a:pr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맑은 고딕" panose="020B0503020000020004" pitchFamily="50" charset="-127"/>
              <a:ea typeface="맑은 고딕" panose="020B0503020000020004" pitchFamily="50" charset="-127"/>
              <a:sym typeface="Arial"/>
            </a:endParaRPr>
          </a:p>
        </p:txBody>
      </p:sp>
      <p:pic>
        <p:nvPicPr>
          <p:cNvPr id="97" name="Google Shape;97;p1"/>
          <p:cNvPicPr preferRelativeResize="0"/>
          <p:nvPr/>
        </p:nvPicPr>
        <p:blipFill rotWithShape="1">
          <a:blip r:embed="rId3">
            <a:alphaModFix/>
          </a:blip>
          <a:srcRect/>
          <a:stretch/>
        </p:blipFill>
        <p:spPr>
          <a:xfrm>
            <a:off x="9496631" y="6315612"/>
            <a:ext cx="2581275" cy="333375"/>
          </a:xfrm>
          <a:prstGeom prst="rect">
            <a:avLst/>
          </a:prstGeom>
          <a:noFill/>
          <a:ln>
            <a:noFill/>
          </a:ln>
        </p:spPr>
      </p:pic>
      <p:sp>
        <p:nvSpPr>
          <p:cNvPr id="98" name="Google Shape;98;p1"/>
          <p:cNvSpPr txBox="1"/>
          <p:nvPr/>
        </p:nvSpPr>
        <p:spPr>
          <a:xfrm>
            <a:off x="3074964" y="2674967"/>
            <a:ext cx="6042071" cy="1508065"/>
          </a:xfrm>
          <a:prstGeom prst="rect">
            <a:avLst/>
          </a:prstGeom>
          <a:noFill/>
          <a:ln>
            <a:noFill/>
          </a:ln>
        </p:spPr>
        <p:txBody>
          <a:bodyPr spcFirstLastPara="1" wrap="square" lIns="91425" tIns="45700" rIns="91425" bIns="45700" anchor="t" anchorCtr="0">
            <a:spAutoFit/>
          </a:bodyPr>
          <a:lstStyle/>
          <a:p>
            <a:pPr marL="0" marR="0" lvl="0" indent="0" algn="ctr" rtl="0">
              <a:lnSpc>
                <a:spcPct val="200000"/>
              </a:lnSpc>
              <a:spcBef>
                <a:spcPts val="0"/>
              </a:spcBef>
              <a:spcAft>
                <a:spcPts val="0"/>
              </a:spcAft>
              <a:buClr>
                <a:srgbClr val="000000"/>
              </a:buClr>
              <a:buSzPts val="4600"/>
              <a:buFont typeface="Arial"/>
              <a:buNone/>
            </a:pPr>
            <a:r>
              <a:rPr lang="en-US" altLang="ko-KR" sz="4600" b="1" dirty="0">
                <a:solidFill>
                  <a:schemeClr val="lt1"/>
                </a:solidFill>
                <a:latin typeface="맑은 고딕" panose="020B0503020000020004" pitchFamily="50" charset="-127"/>
                <a:ea typeface="맑은 고딕" panose="020B0503020000020004" pitchFamily="50" charset="-127"/>
              </a:rPr>
              <a:t>Thank you</a:t>
            </a:r>
            <a:endParaRPr lang="ko-KR" altLang="en-US" sz="2800" b="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spTree>
    <p:extLst>
      <p:ext uri="{BB962C8B-B14F-4D97-AF65-F5344CB8AC3E}">
        <p14:creationId xmlns:p14="http://schemas.microsoft.com/office/powerpoint/2010/main" val="2274676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cxnSp>
        <p:nvCxnSpPr>
          <p:cNvPr id="134" name="Google Shape;134;g26e164be24c_0_138"/>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35" name="Google Shape;135;g26e164be24c_0_138"/>
          <p:cNvSpPr txBox="1"/>
          <p:nvPr/>
        </p:nvSpPr>
        <p:spPr>
          <a:xfrm>
            <a:off x="364155" y="189240"/>
            <a:ext cx="3774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err="1">
                <a:solidFill>
                  <a:schemeClr val="dk1"/>
                </a:solidFill>
                <a:latin typeface="맑은 고딕" panose="020B0503020000020004" pitchFamily="50" charset="-127"/>
                <a:ea typeface="맑은 고딕" panose="020B0503020000020004" pitchFamily="50" charset="-127"/>
                <a:cs typeface="Times New Roman"/>
                <a:sym typeface="Times New Roman"/>
              </a:rPr>
              <a:t>주제</a:t>
            </a:r>
            <a:r>
              <a:rPr 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 </a:t>
            </a:r>
            <a:r>
              <a:rPr lang="en-US" sz="3200" dirty="0" err="1">
                <a:solidFill>
                  <a:schemeClr val="dk1"/>
                </a:solidFill>
                <a:latin typeface="맑은 고딕" panose="020B0503020000020004" pitchFamily="50" charset="-127"/>
                <a:ea typeface="맑은 고딕" panose="020B0503020000020004" pitchFamily="50" charset="-127"/>
                <a:cs typeface="Times New Roman"/>
                <a:sym typeface="Times New Roman"/>
              </a:rPr>
              <a:t>설명</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pic>
        <p:nvPicPr>
          <p:cNvPr id="136" name="Google Shape;136;g26e164be24c_0_138"/>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137" name="Google Shape;137;g26e164be24c_0_138"/>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여러가지 </a:t>
            </a: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sym typeface="Arial"/>
              </a:rPr>
              <a:t>머신러닝</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 기법 적용 가능</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graphicFrame>
        <p:nvGraphicFramePr>
          <p:cNvPr id="2" name="표 1">
            <a:extLst>
              <a:ext uri="{FF2B5EF4-FFF2-40B4-BE49-F238E27FC236}">
                <a16:creationId xmlns:a16="http://schemas.microsoft.com/office/drawing/2014/main" id="{30372077-6088-8A2C-D2CB-E1170E1EC2C4}"/>
              </a:ext>
            </a:extLst>
          </p:cNvPr>
          <p:cNvGraphicFramePr>
            <a:graphicFrameLocks noGrp="1"/>
          </p:cNvGraphicFramePr>
          <p:nvPr>
            <p:extLst>
              <p:ext uri="{D42A27DB-BD31-4B8C-83A1-F6EECF244321}">
                <p14:modId xmlns:p14="http://schemas.microsoft.com/office/powerpoint/2010/main" val="3741739685"/>
              </p:ext>
            </p:extLst>
          </p:nvPr>
        </p:nvGraphicFramePr>
        <p:xfrm>
          <a:off x="514486" y="2558919"/>
          <a:ext cx="7744296" cy="1483360"/>
        </p:xfrm>
        <a:graphic>
          <a:graphicData uri="http://schemas.openxmlformats.org/drawingml/2006/table">
            <a:tbl>
              <a:tblPr firstRow="1" bandRow="1">
                <a:tableStyleId>{5C22544A-7EE6-4342-B048-85BDC9FD1C3A}</a:tableStyleId>
              </a:tblPr>
              <a:tblGrid>
                <a:gridCol w="1106328">
                  <a:extLst>
                    <a:ext uri="{9D8B030D-6E8A-4147-A177-3AD203B41FA5}">
                      <a16:colId xmlns:a16="http://schemas.microsoft.com/office/drawing/2014/main" val="1930231804"/>
                    </a:ext>
                  </a:extLst>
                </a:gridCol>
                <a:gridCol w="1106328">
                  <a:extLst>
                    <a:ext uri="{9D8B030D-6E8A-4147-A177-3AD203B41FA5}">
                      <a16:colId xmlns:a16="http://schemas.microsoft.com/office/drawing/2014/main" val="2582063194"/>
                    </a:ext>
                  </a:extLst>
                </a:gridCol>
                <a:gridCol w="1106328">
                  <a:extLst>
                    <a:ext uri="{9D8B030D-6E8A-4147-A177-3AD203B41FA5}">
                      <a16:colId xmlns:a16="http://schemas.microsoft.com/office/drawing/2014/main" val="655719780"/>
                    </a:ext>
                  </a:extLst>
                </a:gridCol>
                <a:gridCol w="1106328">
                  <a:extLst>
                    <a:ext uri="{9D8B030D-6E8A-4147-A177-3AD203B41FA5}">
                      <a16:colId xmlns:a16="http://schemas.microsoft.com/office/drawing/2014/main" val="3542835622"/>
                    </a:ext>
                  </a:extLst>
                </a:gridCol>
                <a:gridCol w="1106328">
                  <a:extLst>
                    <a:ext uri="{9D8B030D-6E8A-4147-A177-3AD203B41FA5}">
                      <a16:colId xmlns:a16="http://schemas.microsoft.com/office/drawing/2014/main" val="2322090816"/>
                    </a:ext>
                  </a:extLst>
                </a:gridCol>
                <a:gridCol w="1106328">
                  <a:extLst>
                    <a:ext uri="{9D8B030D-6E8A-4147-A177-3AD203B41FA5}">
                      <a16:colId xmlns:a16="http://schemas.microsoft.com/office/drawing/2014/main" val="3972646959"/>
                    </a:ext>
                  </a:extLst>
                </a:gridCol>
                <a:gridCol w="1106328">
                  <a:extLst>
                    <a:ext uri="{9D8B030D-6E8A-4147-A177-3AD203B41FA5}">
                      <a16:colId xmlns:a16="http://schemas.microsoft.com/office/drawing/2014/main" val="673799736"/>
                    </a:ext>
                  </a:extLst>
                </a:gridCol>
              </a:tblGrid>
              <a:tr h="370840">
                <a:tc>
                  <a:txBody>
                    <a:bodyPr/>
                    <a:lstStyle/>
                    <a:p>
                      <a:pPr latinLnBrk="1"/>
                      <a:r>
                        <a:rPr lang="ko-KR" altLang="en-US" dirty="0">
                          <a:latin typeface="맑은 고딕" panose="020B0503020000020004" pitchFamily="50" charset="-127"/>
                        </a:rPr>
                        <a:t>화합물</a:t>
                      </a:r>
                    </a:p>
                  </a:txBody>
                  <a:tcPr/>
                </a:tc>
                <a:tc>
                  <a:txBody>
                    <a:bodyPr/>
                    <a:lstStyle/>
                    <a:p>
                      <a:pPr latinLnBrk="1"/>
                      <a:r>
                        <a:rPr lang="ko-KR" altLang="en-US" dirty="0">
                          <a:latin typeface="맑은 고딕" panose="020B0503020000020004" pitchFamily="50" charset="-127"/>
                        </a:rPr>
                        <a:t>분자량</a:t>
                      </a:r>
                    </a:p>
                  </a:txBody>
                  <a:tcPr/>
                </a:tc>
                <a:tc>
                  <a:txBody>
                    <a:bodyPr/>
                    <a:lstStyle/>
                    <a:p>
                      <a:pPr latinLnBrk="1"/>
                      <a:r>
                        <a:rPr lang="en-US" altLang="ko-KR" dirty="0">
                          <a:latin typeface="맑은 고딕" panose="020B0503020000020004" pitchFamily="50" charset="-127"/>
                        </a:rPr>
                        <a:t>Log P</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HBD </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HBA</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ko-KR" altLang="en-US" dirty="0" err="1">
                          <a:latin typeface="맑은 고딕" panose="020B0503020000020004" pitchFamily="50" charset="-127"/>
                        </a:rPr>
                        <a:t>대사값</a:t>
                      </a:r>
                      <a:endParaRPr lang="ko-KR" altLang="en-US" dirty="0">
                        <a:latin typeface="맑은 고딕" panose="020B0503020000020004" pitchFamily="50" charset="-127"/>
                      </a:endParaRPr>
                    </a:p>
                  </a:txBody>
                  <a:tcPr/>
                </a:tc>
                <a:extLst>
                  <a:ext uri="{0D108BD9-81ED-4DB2-BD59-A6C34878D82A}">
                    <a16:rowId xmlns:a16="http://schemas.microsoft.com/office/drawing/2014/main" val="2332203877"/>
                  </a:ext>
                </a:extLst>
              </a:tr>
              <a:tr h="370840">
                <a:tc>
                  <a:txBody>
                    <a:bodyPr/>
                    <a:lstStyle/>
                    <a:p>
                      <a:pPr latinLnBrk="1"/>
                      <a:r>
                        <a:rPr lang="en-US" altLang="ko-KR" dirty="0">
                          <a:latin typeface="맑은 고딕" panose="020B0503020000020004" pitchFamily="50" charset="-127"/>
                        </a:rPr>
                        <a:t>C=OC…N</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47.1</a:t>
                      </a:r>
                      <a:endParaRPr lang="ko-KR" altLang="en-US" dirty="0">
                        <a:latin typeface="맑은 고딕" panose="020B0503020000020004" pitchFamily="50" charset="-127"/>
                      </a:endParaRPr>
                    </a:p>
                  </a:txBody>
                  <a:tcPr/>
                </a:tc>
                <a:extLst>
                  <a:ext uri="{0D108BD9-81ED-4DB2-BD59-A6C34878D82A}">
                    <a16:rowId xmlns:a16="http://schemas.microsoft.com/office/drawing/2014/main" val="137293044"/>
                  </a:ext>
                </a:extLst>
              </a:tr>
              <a:tr h="370840">
                <a:tc>
                  <a:txBody>
                    <a:bodyPr/>
                    <a:lstStyle/>
                    <a:p>
                      <a:pPr latinLnBrk="1"/>
                      <a:r>
                        <a:rPr lang="en-US" altLang="ko-KR" dirty="0">
                          <a:latin typeface="맑은 고딕" panose="020B0503020000020004" pitchFamily="50" charset="-127"/>
                        </a:rPr>
                        <a:t>CC…OH</a:t>
                      </a:r>
                      <a:endParaRPr lang="ko-KR" altLang="en-US" dirty="0">
                        <a:latin typeface="맑은 고딕" panose="020B0503020000020004" pitchFamily="50" charset="-127"/>
                      </a:endParaRPr>
                    </a:p>
                  </a:txBody>
                  <a:tcPr/>
                </a:tc>
                <a:tc>
                  <a:txBody>
                    <a:bodyPr/>
                    <a:lstStyle/>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99.9</a:t>
                      </a:r>
                      <a:endParaRPr lang="ko-KR" altLang="en-US" dirty="0">
                        <a:latin typeface="맑은 고딕" panose="020B0503020000020004" pitchFamily="50" charset="-127"/>
                      </a:endParaRPr>
                    </a:p>
                  </a:txBody>
                  <a:tcPr/>
                </a:tc>
                <a:extLst>
                  <a:ext uri="{0D108BD9-81ED-4DB2-BD59-A6C34878D82A}">
                    <a16:rowId xmlns:a16="http://schemas.microsoft.com/office/drawing/2014/main" val="2765648892"/>
                  </a:ext>
                </a:extLst>
              </a:tr>
              <a:tr h="370840">
                <a:tc>
                  <a:txBody>
                    <a:bodyPr/>
                    <a:lstStyle/>
                    <a:p>
                      <a:pPr latinLnBrk="1"/>
                      <a:r>
                        <a:rPr lang="en-US" altLang="ko-KR" dirty="0">
                          <a:latin typeface="맑은 고딕" panose="020B0503020000020004" pitchFamily="50" charset="-127"/>
                        </a:rPr>
                        <a:t>CC…C#C</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a:t>
                      </a:r>
                      <a:endParaRPr lang="ko-KR" altLang="en-US" dirty="0">
                        <a:latin typeface="맑은 고딕" panose="020B0503020000020004" pitchFamily="50" charset="-127"/>
                      </a:endParaRPr>
                    </a:p>
                  </a:txBody>
                  <a:tcPr/>
                </a:tc>
                <a:tc>
                  <a:txBody>
                    <a:bodyPr/>
                    <a:lstStyle/>
                    <a:p>
                      <a:pPr latinLnBrk="1"/>
                      <a:r>
                        <a:rPr lang="en-US" altLang="ko-KR" dirty="0">
                          <a:latin typeface="맑은 고딕" panose="020B0503020000020004" pitchFamily="50" charset="-127"/>
                        </a:rPr>
                        <a:t>0.01</a:t>
                      </a:r>
                      <a:endParaRPr lang="ko-KR" altLang="en-US" dirty="0">
                        <a:latin typeface="맑은 고딕" panose="020B0503020000020004" pitchFamily="50" charset="-127"/>
                      </a:endParaRPr>
                    </a:p>
                  </a:txBody>
                  <a:tcPr/>
                </a:tc>
                <a:extLst>
                  <a:ext uri="{0D108BD9-81ED-4DB2-BD59-A6C34878D82A}">
                    <a16:rowId xmlns:a16="http://schemas.microsoft.com/office/drawing/2014/main" val="819676830"/>
                  </a:ext>
                </a:extLst>
              </a:tr>
            </a:tbl>
          </a:graphicData>
        </a:graphic>
      </p:graphicFrame>
      <p:sp>
        <p:nvSpPr>
          <p:cNvPr id="4" name="화살표: 오른쪽 3">
            <a:extLst>
              <a:ext uri="{FF2B5EF4-FFF2-40B4-BE49-F238E27FC236}">
                <a16:creationId xmlns:a16="http://schemas.microsoft.com/office/drawing/2014/main" id="{2B43FD80-3559-0561-C417-E6E8839D361E}"/>
              </a:ext>
            </a:extLst>
          </p:cNvPr>
          <p:cNvSpPr/>
          <p:nvPr/>
        </p:nvSpPr>
        <p:spPr>
          <a:xfrm>
            <a:off x="8472792" y="3115773"/>
            <a:ext cx="817123" cy="3696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6" name="TextBox 5">
            <a:extLst>
              <a:ext uri="{FF2B5EF4-FFF2-40B4-BE49-F238E27FC236}">
                <a16:creationId xmlns:a16="http://schemas.microsoft.com/office/drawing/2014/main" id="{CBDA3683-8E51-3B19-8E66-8AE0298C18B1}"/>
              </a:ext>
            </a:extLst>
          </p:cNvPr>
          <p:cNvSpPr txBox="1"/>
          <p:nvPr/>
        </p:nvSpPr>
        <p:spPr>
          <a:xfrm>
            <a:off x="9529559" y="2823544"/>
            <a:ext cx="2147955" cy="954107"/>
          </a:xfrm>
          <a:prstGeom prst="rect">
            <a:avLst/>
          </a:prstGeom>
          <a:noFill/>
        </p:spPr>
        <p:txBody>
          <a:bodyPr wrap="square" rtlCol="0">
            <a:spAutoFit/>
          </a:bodyPr>
          <a:lstStyle/>
          <a:p>
            <a:r>
              <a:rPr lang="en-US" altLang="ko-KR" dirty="0" err="1">
                <a:latin typeface="맑은 고딕" panose="020B0503020000020004" pitchFamily="50" charset="-127"/>
                <a:ea typeface="맑은 고딕" panose="020B0503020000020004" pitchFamily="50" charset="-127"/>
              </a:rPr>
              <a:t>RandomForest</a:t>
            </a:r>
            <a:r>
              <a:rPr lang="ko-KR" altLang="en-US" dirty="0">
                <a:latin typeface="맑은 고딕" panose="020B0503020000020004" pitchFamily="50" charset="-127"/>
                <a:ea typeface="맑은 고딕" panose="020B0503020000020004" pitchFamily="50" charset="-127"/>
              </a:rPr>
              <a:t> </a:t>
            </a:r>
            <a:r>
              <a:rPr lang="en-US" altLang="ko-KR" dirty="0">
                <a:latin typeface="맑은 고딕" panose="020B0503020000020004" pitchFamily="50" charset="-127"/>
                <a:ea typeface="맑은 고딕" panose="020B0503020000020004" pitchFamily="50" charset="-127"/>
              </a:rPr>
              <a:t>,XGBOOST, LIGHTGBM </a:t>
            </a:r>
            <a:r>
              <a:rPr lang="ko-KR" altLang="en-US" dirty="0">
                <a:latin typeface="맑은 고딕" panose="020B0503020000020004" pitchFamily="50" charset="-127"/>
                <a:ea typeface="맑은 고딕" panose="020B0503020000020004" pitchFamily="50" charset="-127"/>
              </a:rPr>
              <a:t>등등</a:t>
            </a:r>
            <a:endParaRPr lang="en-US" altLang="ko-KR" dirty="0">
              <a:latin typeface="맑은 고딕" panose="020B0503020000020004" pitchFamily="50" charset="-127"/>
              <a:ea typeface="맑은 고딕" panose="020B0503020000020004" pitchFamily="50" charset="-127"/>
            </a:endParaRPr>
          </a:p>
          <a:p>
            <a:endParaRPr lang="en-US" altLang="ko-KR" dirty="0">
              <a:latin typeface="맑은 고딕" panose="020B0503020000020004" pitchFamily="50" charset="-127"/>
              <a:ea typeface="맑은 고딕" panose="020B0503020000020004" pitchFamily="50" charset="-127"/>
            </a:endParaRPr>
          </a:p>
          <a:p>
            <a:r>
              <a:rPr lang="ko-KR" altLang="en-US" dirty="0">
                <a:latin typeface="맑은 고딕" panose="020B0503020000020004" pitchFamily="50" charset="-127"/>
                <a:ea typeface="맑은 고딕" panose="020B0503020000020004" pitchFamily="50" charset="-127"/>
              </a:rPr>
              <a:t>인공신경망 모델도 가능</a:t>
            </a:r>
          </a:p>
        </p:txBody>
      </p:sp>
      <p:sp>
        <p:nvSpPr>
          <p:cNvPr id="7" name="화살표: 위로 굽음 6">
            <a:extLst>
              <a:ext uri="{FF2B5EF4-FFF2-40B4-BE49-F238E27FC236}">
                <a16:creationId xmlns:a16="http://schemas.microsoft.com/office/drawing/2014/main" id="{CCDF9C8D-63DD-A6CB-044D-A54DD47278CE}"/>
              </a:ext>
            </a:extLst>
          </p:cNvPr>
          <p:cNvSpPr/>
          <p:nvPr/>
        </p:nvSpPr>
        <p:spPr>
          <a:xfrm>
            <a:off x="5982511" y="4243689"/>
            <a:ext cx="826851" cy="834972"/>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8" name="TextBox 7">
            <a:extLst>
              <a:ext uri="{FF2B5EF4-FFF2-40B4-BE49-F238E27FC236}">
                <a16:creationId xmlns:a16="http://schemas.microsoft.com/office/drawing/2014/main" id="{EA7CD351-A8A0-D3DE-5529-0F832B213E62}"/>
              </a:ext>
            </a:extLst>
          </p:cNvPr>
          <p:cNvSpPr txBox="1"/>
          <p:nvPr/>
        </p:nvSpPr>
        <p:spPr>
          <a:xfrm>
            <a:off x="2300095" y="4737392"/>
            <a:ext cx="3448954" cy="523220"/>
          </a:xfrm>
          <a:prstGeom prst="rect">
            <a:avLst/>
          </a:prstGeom>
          <a:noFill/>
        </p:spPr>
        <p:txBody>
          <a:bodyPr wrap="square" rtlCol="0">
            <a:spAutoFit/>
          </a:bodyPr>
          <a:lstStyle/>
          <a:p>
            <a:r>
              <a:rPr lang="ko-KR" altLang="en-US" dirty="0">
                <a:latin typeface="맑은 고딕" panose="020B0503020000020004" pitchFamily="50" charset="-127"/>
                <a:ea typeface="맑은 고딕" panose="020B0503020000020004" pitchFamily="50" charset="-127"/>
              </a:rPr>
              <a:t>여러가지 </a:t>
            </a:r>
            <a:r>
              <a:rPr lang="en-US" altLang="ko-KR" dirty="0">
                <a:latin typeface="맑은 고딕" panose="020B0503020000020004" pitchFamily="50" charset="-127"/>
                <a:ea typeface="맑은 고딕" panose="020B0503020000020004" pitchFamily="50" charset="-127"/>
              </a:rPr>
              <a:t>Feature</a:t>
            </a:r>
            <a:r>
              <a:rPr lang="ko-KR" altLang="en-US" dirty="0">
                <a:latin typeface="맑은 고딕" panose="020B0503020000020004" pitchFamily="50" charset="-127"/>
                <a:ea typeface="맑은 고딕" panose="020B0503020000020004" pitchFamily="50" charset="-127"/>
              </a:rPr>
              <a:t>을 계산을 통해 직접 추가하는 과정 진행</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cxnSp>
        <p:nvCxnSpPr>
          <p:cNvPr id="134" name="Google Shape;134;g26e164be24c_0_138"/>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35" name="Google Shape;135;g26e164be24c_0_138"/>
          <p:cNvSpPr txBox="1"/>
          <p:nvPr/>
        </p:nvSpPr>
        <p:spPr>
          <a:xfrm>
            <a:off x="364155" y="189240"/>
            <a:ext cx="3774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err="1">
                <a:solidFill>
                  <a:schemeClr val="dk1"/>
                </a:solidFill>
                <a:latin typeface="맑은 고딕" panose="020B0503020000020004" pitchFamily="50" charset="-127"/>
                <a:ea typeface="맑은 고딕" panose="020B0503020000020004" pitchFamily="50" charset="-127"/>
                <a:cs typeface="Times New Roman"/>
                <a:sym typeface="Times New Roman"/>
              </a:rPr>
              <a:t>주제</a:t>
            </a:r>
            <a:r>
              <a:rPr 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 </a:t>
            </a:r>
            <a:r>
              <a:rPr lang="en-US" sz="3200" dirty="0" err="1">
                <a:solidFill>
                  <a:schemeClr val="dk1"/>
                </a:solidFill>
                <a:latin typeface="맑은 고딕" panose="020B0503020000020004" pitchFamily="50" charset="-127"/>
                <a:ea typeface="맑은 고딕" panose="020B0503020000020004" pitchFamily="50" charset="-127"/>
                <a:cs typeface="Times New Roman"/>
                <a:sym typeface="Times New Roman"/>
              </a:rPr>
              <a:t>설명</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pic>
        <p:nvPicPr>
          <p:cNvPr id="136" name="Google Shape;136;g26e164be24c_0_138"/>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137" name="Google Shape;137;g26e164be24c_0_138"/>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여러가지 </a:t>
            </a:r>
            <a:r>
              <a:rPr lang="ko-KR" altLang="en-US" sz="3000" b="1" i="0" u="none" strike="noStrike" cap="none" dirty="0" err="1">
                <a:solidFill>
                  <a:srgbClr val="024B80"/>
                </a:solidFill>
                <a:latin typeface="맑은 고딕" panose="020B0503020000020004" pitchFamily="50" charset="-127"/>
                <a:ea typeface="맑은 고딕" panose="020B0503020000020004" pitchFamily="50" charset="-127"/>
                <a:sym typeface="Arial"/>
              </a:rPr>
              <a:t>머신러닝</a:t>
            </a:r>
            <a:r>
              <a:rPr lang="ko-KR" alt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 기법 적용 가능</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pic>
        <p:nvPicPr>
          <p:cNvPr id="6146" name="Picture 2" descr="Representation of a molecular substructure fingerprint with a... | Download Scientific Diagram">
            <a:extLst>
              <a:ext uri="{FF2B5EF4-FFF2-40B4-BE49-F238E27FC236}">
                <a16:creationId xmlns:a16="http://schemas.microsoft.com/office/drawing/2014/main" id="{984E3A7E-E317-B681-A35C-22076BBB9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384" y="1751034"/>
            <a:ext cx="6675372" cy="45263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A4115E-CB9E-CE48-4B85-9E308B2FCC8D}"/>
              </a:ext>
            </a:extLst>
          </p:cNvPr>
          <p:cNvSpPr txBox="1"/>
          <p:nvPr/>
        </p:nvSpPr>
        <p:spPr>
          <a:xfrm>
            <a:off x="526978" y="2063941"/>
            <a:ext cx="3448954" cy="1015663"/>
          </a:xfrm>
          <a:prstGeom prst="rect">
            <a:avLst/>
          </a:prstGeom>
          <a:noFill/>
        </p:spPr>
        <p:txBody>
          <a:bodyPr wrap="square" rtlCol="0">
            <a:spAutoFit/>
          </a:bodyPr>
          <a:lstStyle/>
          <a:p>
            <a:r>
              <a:rPr lang="en-US" altLang="ko-KR" sz="1800" dirty="0">
                <a:latin typeface="맑은 고딕" panose="020B0503020000020004" pitchFamily="50" charset="-127"/>
                <a:ea typeface="맑은 고딕" panose="020B0503020000020004" pitchFamily="50" charset="-127"/>
              </a:rPr>
              <a:t>- Fingerprint</a:t>
            </a:r>
          </a:p>
          <a:p>
            <a:endParaRPr lang="en-US" altLang="ko-KR" dirty="0">
              <a:latin typeface="맑은 고딕" panose="020B0503020000020004" pitchFamily="50" charset="-127"/>
              <a:ea typeface="맑은 고딕" panose="020B0503020000020004" pitchFamily="50" charset="-127"/>
            </a:endParaRPr>
          </a:p>
          <a:p>
            <a:r>
              <a:rPr lang="ko-KR" altLang="en-US" dirty="0">
                <a:latin typeface="맑은 고딕" panose="020B0503020000020004" pitchFamily="50" charset="-127"/>
                <a:ea typeface="맑은 고딕" panose="020B0503020000020004" pitchFamily="50" charset="-127"/>
              </a:rPr>
              <a:t>좀 더 분자 구조에 기반한 구조기반 특징을 추출 할 수도 있다</a:t>
            </a:r>
            <a:r>
              <a:rPr lang="en-US" altLang="ko-KR" dirty="0">
                <a:latin typeface="맑은 고딕" panose="020B0503020000020004" pitchFamily="50" charset="-127"/>
                <a:ea typeface="맑은 고딕" panose="020B0503020000020004" pitchFamily="50" charset="-127"/>
              </a:rPr>
              <a:t>. </a:t>
            </a:r>
          </a:p>
        </p:txBody>
      </p:sp>
    </p:spTree>
    <p:extLst>
      <p:ext uri="{BB962C8B-B14F-4D97-AF65-F5344CB8AC3E}">
        <p14:creationId xmlns:p14="http://schemas.microsoft.com/office/powerpoint/2010/main" val="3590760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cxnSp>
        <p:nvCxnSpPr>
          <p:cNvPr id="143" name="Google Shape;143;g26e164be24c_0_146"/>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44" name="Google Shape;144;g26e164be24c_0_146"/>
          <p:cNvSpPr txBox="1"/>
          <p:nvPr/>
        </p:nvSpPr>
        <p:spPr>
          <a:xfrm>
            <a:off x="364155" y="189240"/>
            <a:ext cx="3774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err="1">
                <a:solidFill>
                  <a:schemeClr val="dk1"/>
                </a:solidFill>
                <a:latin typeface="맑은 고딕" panose="020B0503020000020004" pitchFamily="50" charset="-127"/>
                <a:ea typeface="맑은 고딕" panose="020B0503020000020004" pitchFamily="50" charset="-127"/>
                <a:cs typeface="Times New Roman"/>
                <a:sym typeface="Times New Roman"/>
              </a:rPr>
              <a:t>주제</a:t>
            </a:r>
            <a:r>
              <a:rPr 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 </a:t>
            </a:r>
            <a:r>
              <a:rPr lang="en-US" sz="3200" dirty="0" err="1">
                <a:solidFill>
                  <a:schemeClr val="dk1"/>
                </a:solidFill>
                <a:latin typeface="맑은 고딕" panose="020B0503020000020004" pitchFamily="50" charset="-127"/>
                <a:ea typeface="맑은 고딕" panose="020B0503020000020004" pitchFamily="50" charset="-127"/>
                <a:cs typeface="Times New Roman"/>
                <a:sym typeface="Times New Roman"/>
              </a:rPr>
              <a:t>설명</a:t>
            </a:r>
            <a:endParaRPr sz="140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pic>
        <p:nvPicPr>
          <p:cNvPr id="145" name="Google Shape;145;g26e164be24c_0_146"/>
          <p:cNvPicPr preferRelativeResize="0"/>
          <p:nvPr/>
        </p:nvPicPr>
        <p:blipFill rotWithShape="1">
          <a:blip r:embed="rId3">
            <a:alphaModFix/>
          </a:blip>
          <a:srcRect/>
          <a:stretch/>
        </p:blipFill>
        <p:spPr>
          <a:xfrm>
            <a:off x="9610725" y="6417085"/>
            <a:ext cx="2581275" cy="246221"/>
          </a:xfrm>
          <a:prstGeom prst="rect">
            <a:avLst/>
          </a:prstGeom>
          <a:noFill/>
          <a:ln>
            <a:noFill/>
          </a:ln>
        </p:spPr>
      </p:pic>
      <p:sp>
        <p:nvSpPr>
          <p:cNvPr id="146" name="Google Shape;146;g26e164be24c_0_146"/>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a:solidFill>
                  <a:srgbClr val="024B80"/>
                </a:solidFill>
                <a:latin typeface="맑은 고딕" panose="020B0503020000020004" pitchFamily="50" charset="-127"/>
                <a:ea typeface="맑은 고딕" panose="020B0503020000020004" pitchFamily="50" charset="-127"/>
                <a:sym typeface="Arial"/>
              </a:rPr>
              <a:t>QSAR</a:t>
            </a:r>
            <a:endParaRPr sz="3000" b="1"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sp>
        <p:nvSpPr>
          <p:cNvPr id="9" name="TextBox 8">
            <a:extLst>
              <a:ext uri="{FF2B5EF4-FFF2-40B4-BE49-F238E27FC236}">
                <a16:creationId xmlns:a16="http://schemas.microsoft.com/office/drawing/2014/main" id="{D217A0D0-5121-D2BA-E8C0-BA54B999AAF0}"/>
              </a:ext>
            </a:extLst>
          </p:cNvPr>
          <p:cNvSpPr txBox="1"/>
          <p:nvPr/>
        </p:nvSpPr>
        <p:spPr>
          <a:xfrm>
            <a:off x="3052053" y="3275112"/>
            <a:ext cx="6104106" cy="307777"/>
          </a:xfrm>
          <a:prstGeom prst="rect">
            <a:avLst/>
          </a:prstGeom>
          <a:noFill/>
        </p:spPr>
        <p:txBody>
          <a:bodyPr wrap="square">
            <a:spAutoFit/>
          </a:bodyPr>
          <a:lstStyle/>
          <a:p>
            <a:pPr marL="457200" indent="-342900">
              <a:buClr>
                <a:schemeClr val="dk1"/>
              </a:buClr>
              <a:buSzPts val="1800"/>
              <a:buFont typeface="Arial"/>
              <a:buChar char="-"/>
            </a:pPr>
            <a:endParaRPr lang="en-US" altLang="ko-KR" sz="1400" dirty="0">
              <a:solidFill>
                <a:schemeClr val="dk1"/>
              </a:solidFill>
              <a:latin typeface="맑은 고딕" panose="020B0503020000020004" pitchFamily="50" charset="-127"/>
              <a:ea typeface="맑은 고딕" panose="020B0503020000020004" pitchFamily="50" charset="-127"/>
            </a:endParaRPr>
          </a:p>
        </p:txBody>
      </p:sp>
      <p:pic>
        <p:nvPicPr>
          <p:cNvPr id="3074" name="Picture 2" descr="Prediction studies of the biological activity of chemical substances by QSAR methods ...">
            <a:extLst>
              <a:ext uri="{FF2B5EF4-FFF2-40B4-BE49-F238E27FC236}">
                <a16:creationId xmlns:a16="http://schemas.microsoft.com/office/drawing/2014/main" id="{C2F9DFBA-3DE6-DE1B-EB2A-D9DDFD08C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288" y="1952621"/>
            <a:ext cx="11083636" cy="41231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cxnSp>
        <p:nvCxnSpPr>
          <p:cNvPr id="162" name="Google Shape;162;g26e164be24c_0_162"/>
          <p:cNvCxnSpPr/>
          <p:nvPr/>
        </p:nvCxnSpPr>
        <p:spPr>
          <a:xfrm>
            <a:off x="0" y="975360"/>
            <a:ext cx="12192000" cy="0"/>
          </a:xfrm>
          <a:prstGeom prst="straightConnector1">
            <a:avLst/>
          </a:prstGeom>
          <a:noFill/>
          <a:ln w="9525" cap="flat" cmpd="sng">
            <a:solidFill>
              <a:schemeClr val="accent1"/>
            </a:solidFill>
            <a:prstDash val="solid"/>
            <a:miter lim="800000"/>
            <a:headEnd type="none" w="sm" len="sm"/>
            <a:tailEnd type="none" w="sm" len="sm"/>
          </a:ln>
        </p:spPr>
      </p:cxnSp>
      <p:sp>
        <p:nvSpPr>
          <p:cNvPr id="163" name="Google Shape;163;g26e164be24c_0_162"/>
          <p:cNvSpPr txBox="1"/>
          <p:nvPr/>
        </p:nvSpPr>
        <p:spPr>
          <a:xfrm>
            <a:off x="364155" y="189240"/>
            <a:ext cx="3774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err="1">
                <a:solidFill>
                  <a:schemeClr val="dk1"/>
                </a:solidFill>
                <a:latin typeface="맑은 고딕" panose="020B0503020000020004" pitchFamily="50" charset="-127"/>
                <a:ea typeface="맑은 고딕" panose="020B0503020000020004" pitchFamily="50" charset="-127"/>
                <a:cs typeface="Times New Roman"/>
                <a:sym typeface="Times New Roman"/>
              </a:rPr>
              <a:t>주제</a:t>
            </a:r>
            <a:r>
              <a:rPr lang="en-US" sz="3200" dirty="0">
                <a:solidFill>
                  <a:schemeClr val="dk1"/>
                </a:solidFill>
                <a:latin typeface="맑은 고딕" panose="020B0503020000020004" pitchFamily="50" charset="-127"/>
                <a:ea typeface="맑은 고딕" panose="020B0503020000020004" pitchFamily="50" charset="-127"/>
                <a:cs typeface="Times New Roman"/>
                <a:sym typeface="Times New Roman"/>
              </a:rPr>
              <a:t> </a:t>
            </a:r>
            <a:r>
              <a:rPr lang="en-US" sz="3200" dirty="0" err="1">
                <a:solidFill>
                  <a:schemeClr val="dk1"/>
                </a:solidFill>
                <a:latin typeface="맑은 고딕" panose="020B0503020000020004" pitchFamily="50" charset="-127"/>
                <a:ea typeface="맑은 고딕" panose="020B0503020000020004" pitchFamily="50" charset="-127"/>
                <a:cs typeface="Times New Roman"/>
                <a:sym typeface="Times New Roman"/>
              </a:rPr>
              <a:t>설명</a:t>
            </a:r>
            <a:endParaRPr sz="1400" i="0" u="none" strike="noStrike" cap="none" dirty="0">
              <a:solidFill>
                <a:srgbClr val="000000"/>
              </a:solidFill>
              <a:latin typeface="맑은 고딕" panose="020B0503020000020004" pitchFamily="50" charset="-127"/>
              <a:ea typeface="맑은 고딕" panose="020B0503020000020004" pitchFamily="50" charset="-127"/>
              <a:sym typeface="Arial"/>
            </a:endParaRPr>
          </a:p>
        </p:txBody>
      </p:sp>
      <p:pic>
        <p:nvPicPr>
          <p:cNvPr id="164" name="Google Shape;164;g26e164be24c_0_162"/>
          <p:cNvPicPr preferRelativeResize="0"/>
          <p:nvPr/>
        </p:nvPicPr>
        <p:blipFill rotWithShape="1">
          <a:blip r:embed="rId3">
            <a:alphaModFix/>
          </a:blip>
          <a:srcRect/>
          <a:stretch/>
        </p:blipFill>
        <p:spPr>
          <a:xfrm>
            <a:off x="9610725" y="5998794"/>
            <a:ext cx="2581275" cy="246221"/>
          </a:xfrm>
          <a:prstGeom prst="rect">
            <a:avLst/>
          </a:prstGeom>
          <a:noFill/>
          <a:ln>
            <a:noFill/>
          </a:ln>
        </p:spPr>
      </p:pic>
      <p:sp>
        <p:nvSpPr>
          <p:cNvPr id="165" name="Google Shape;165;g26e164be24c_0_162"/>
          <p:cNvSpPr txBox="1"/>
          <p:nvPr/>
        </p:nvSpPr>
        <p:spPr>
          <a:xfrm>
            <a:off x="1400628" y="1057227"/>
            <a:ext cx="93906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dirty="0" err="1">
                <a:solidFill>
                  <a:srgbClr val="024B80"/>
                </a:solidFill>
                <a:latin typeface="맑은 고딕" panose="020B0503020000020004" pitchFamily="50" charset="-127"/>
                <a:ea typeface="맑은 고딕" panose="020B0503020000020004" pitchFamily="50" charset="-127"/>
                <a:cs typeface="Calibri"/>
                <a:sym typeface="Calibri"/>
              </a:rPr>
              <a:t>데이터</a:t>
            </a:r>
            <a:r>
              <a:rPr lang="en-US" sz="3000" b="1" dirty="0">
                <a:solidFill>
                  <a:srgbClr val="024B80"/>
                </a:solidFill>
                <a:latin typeface="맑은 고딕" panose="020B0503020000020004" pitchFamily="50" charset="-127"/>
                <a:ea typeface="맑은 고딕" panose="020B0503020000020004" pitchFamily="50" charset="-127"/>
                <a:cs typeface="Calibri"/>
                <a:sym typeface="Calibri"/>
              </a:rPr>
              <a:t> </a:t>
            </a:r>
            <a:r>
              <a:rPr lang="ko-KR" altLang="en-US" sz="3000" b="1" dirty="0">
                <a:solidFill>
                  <a:srgbClr val="024B80"/>
                </a:solidFill>
                <a:latin typeface="맑은 고딕" panose="020B0503020000020004" pitchFamily="50" charset="-127"/>
                <a:ea typeface="맑은 고딕" panose="020B0503020000020004" pitchFamily="50" charset="-127"/>
                <a:cs typeface="Calibri"/>
                <a:sym typeface="Calibri"/>
              </a:rPr>
              <a:t>셋</a:t>
            </a:r>
            <a:endParaRPr sz="3000" b="0" i="0" u="none" strike="noStrike" cap="none" dirty="0">
              <a:solidFill>
                <a:srgbClr val="024B80"/>
              </a:solidFill>
              <a:latin typeface="맑은 고딕" panose="020B0503020000020004" pitchFamily="50" charset="-127"/>
              <a:ea typeface="맑은 고딕" panose="020B0503020000020004" pitchFamily="50" charset="-127"/>
              <a:sym typeface="Arial"/>
            </a:endParaRPr>
          </a:p>
        </p:txBody>
      </p:sp>
      <p:sp>
        <p:nvSpPr>
          <p:cNvPr id="166" name="Google Shape;166;g26e164be24c_0_162"/>
          <p:cNvSpPr txBox="1"/>
          <p:nvPr/>
        </p:nvSpPr>
        <p:spPr>
          <a:xfrm>
            <a:off x="291571" y="2206288"/>
            <a:ext cx="6913800" cy="64629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dk1"/>
              </a:buClr>
              <a:buSzPts val="1800"/>
              <a:buChar char="-"/>
            </a:pPr>
            <a:r>
              <a:rPr lang="en-US" sz="1800" dirty="0">
                <a:solidFill>
                  <a:schemeClr val="dk1"/>
                </a:solidFill>
                <a:latin typeface="맑은 고딕" panose="020B0503020000020004" pitchFamily="50" charset="-127"/>
                <a:ea typeface="맑은 고딕" panose="020B0503020000020004" pitchFamily="50" charset="-127"/>
              </a:rPr>
              <a:t>KRICT </a:t>
            </a:r>
            <a:r>
              <a:rPr lang="ko-KR" altLang="en-US" sz="1800" dirty="0">
                <a:solidFill>
                  <a:schemeClr val="dk1"/>
                </a:solidFill>
                <a:latin typeface="맑은 고딕" panose="020B0503020000020004" pitchFamily="50" charset="-127"/>
                <a:ea typeface="맑은 고딕" panose="020B0503020000020004" pitchFamily="50" charset="-127"/>
              </a:rPr>
              <a:t>등에서 주관한 제 </a:t>
            </a:r>
            <a:r>
              <a:rPr lang="en-US" altLang="ko-KR" sz="1800" dirty="0">
                <a:solidFill>
                  <a:schemeClr val="dk1"/>
                </a:solidFill>
                <a:latin typeface="맑은 고딕" panose="020B0503020000020004" pitchFamily="50" charset="-127"/>
                <a:ea typeface="맑은 고딕" panose="020B0503020000020004" pitchFamily="50" charset="-127"/>
              </a:rPr>
              <a:t>1</a:t>
            </a:r>
            <a:r>
              <a:rPr lang="ko-KR" altLang="en-US" sz="1800" dirty="0">
                <a:solidFill>
                  <a:schemeClr val="dk1"/>
                </a:solidFill>
                <a:latin typeface="맑은 고딕" panose="020B0503020000020004" pitchFamily="50" charset="-127"/>
                <a:ea typeface="맑은 고딕" panose="020B0503020000020004" pitchFamily="50" charset="-127"/>
              </a:rPr>
              <a:t>회 신약개발 </a:t>
            </a:r>
            <a:r>
              <a:rPr lang="en-US" altLang="ko-KR" sz="1800" dirty="0">
                <a:solidFill>
                  <a:schemeClr val="dk1"/>
                </a:solidFill>
                <a:latin typeface="맑은 고딕" panose="020B0503020000020004" pitchFamily="50" charset="-127"/>
                <a:ea typeface="맑은 고딕" panose="020B0503020000020004" pitchFamily="50" charset="-127"/>
              </a:rPr>
              <a:t>AI </a:t>
            </a:r>
            <a:r>
              <a:rPr lang="ko-KR" altLang="en-US" sz="1800" dirty="0">
                <a:solidFill>
                  <a:schemeClr val="dk1"/>
                </a:solidFill>
                <a:latin typeface="맑은 고딕" panose="020B0503020000020004" pitchFamily="50" charset="-127"/>
                <a:ea typeface="맑은 고딕" panose="020B0503020000020004" pitchFamily="50" charset="-127"/>
              </a:rPr>
              <a:t>경진 대회 </a:t>
            </a:r>
            <a:r>
              <a:rPr lang="en-US" altLang="ko-KR" sz="1800" dirty="0">
                <a:solidFill>
                  <a:schemeClr val="dk1"/>
                </a:solidFill>
                <a:latin typeface="맑은 고딕" panose="020B0503020000020004" pitchFamily="50" charset="-127"/>
                <a:ea typeface="맑은 고딕" panose="020B0503020000020004" pitchFamily="50" charset="-127"/>
              </a:rPr>
              <a:t>: </a:t>
            </a:r>
            <a:r>
              <a:rPr lang="ko-KR" altLang="en-US" sz="1800" dirty="0">
                <a:solidFill>
                  <a:schemeClr val="dk1"/>
                </a:solidFill>
                <a:latin typeface="맑은 고딕" panose="020B0503020000020004" pitchFamily="50" charset="-127"/>
                <a:ea typeface="맑은 고딕" panose="020B0503020000020004" pitchFamily="50" charset="-127"/>
              </a:rPr>
              <a:t>대사 안정성 예측모델에서 제공한 데이터셋 활용</a:t>
            </a:r>
            <a:endParaRPr lang="en-US" altLang="ko-KR" sz="1800" dirty="0">
              <a:solidFill>
                <a:schemeClr val="dk1"/>
              </a:solidFill>
              <a:latin typeface="맑은 고딕" panose="020B0503020000020004" pitchFamily="50" charset="-127"/>
              <a:ea typeface="맑은 고딕" panose="020B0503020000020004" pitchFamily="50" charset="-127"/>
            </a:endParaRPr>
          </a:p>
        </p:txBody>
      </p:sp>
      <p:sp>
        <p:nvSpPr>
          <p:cNvPr id="3" name="TextBox 2">
            <a:extLst>
              <a:ext uri="{FF2B5EF4-FFF2-40B4-BE49-F238E27FC236}">
                <a16:creationId xmlns:a16="http://schemas.microsoft.com/office/drawing/2014/main" id="{0DF9D915-351D-3E4D-1556-FC9919A48CCD}"/>
              </a:ext>
            </a:extLst>
          </p:cNvPr>
          <p:cNvSpPr txBox="1"/>
          <p:nvPr/>
        </p:nvSpPr>
        <p:spPr>
          <a:xfrm>
            <a:off x="549221" y="3403804"/>
            <a:ext cx="6656150" cy="2462213"/>
          </a:xfrm>
          <a:prstGeom prst="rect">
            <a:avLst/>
          </a:prstGeom>
          <a:noFill/>
        </p:spPr>
        <p:txBody>
          <a:bodyPr wrap="square">
            <a:spAutoFit/>
          </a:bodyPr>
          <a:lstStyle/>
          <a:p>
            <a:pPr algn="l"/>
            <a:r>
              <a:rPr lang="en-US" altLang="ko-KR" b="1" i="0" dirty="0">
                <a:effectLst/>
                <a:latin typeface="맑은 고딕" panose="020B0503020000020004" pitchFamily="50" charset="-127"/>
                <a:ea typeface="맑은 고딕" panose="020B0503020000020004" pitchFamily="50" charset="-127"/>
              </a:rPr>
              <a:t>1. train.csv</a:t>
            </a:r>
            <a:endParaRPr lang="ko-KR" altLang="en-US" b="0" i="0" dirty="0">
              <a:effectLst/>
              <a:latin typeface="맑은 고딕" panose="020B0503020000020004" pitchFamily="50" charset="-127"/>
              <a:ea typeface="맑은 고딕" panose="020B0503020000020004" pitchFamily="50" charset="-127"/>
            </a:endParaRPr>
          </a:p>
          <a:p>
            <a:pPr algn="l">
              <a:buFont typeface="Arial" panose="020B0604020202020204" pitchFamily="34" charset="0"/>
              <a:buChar char="•"/>
            </a:pPr>
            <a:r>
              <a:rPr lang="en-US" altLang="ko-KR" b="0" i="0" dirty="0">
                <a:effectLst/>
                <a:latin typeface="맑은 고딕" panose="020B0503020000020004" pitchFamily="50" charset="-127"/>
                <a:ea typeface="맑은 고딕" panose="020B0503020000020004" pitchFamily="50" charset="-127"/>
              </a:rPr>
              <a:t>3498</a:t>
            </a:r>
            <a:r>
              <a:rPr lang="ko-KR" altLang="en-US" b="0" i="0" dirty="0">
                <a:effectLst/>
                <a:latin typeface="맑은 고딕" panose="020B0503020000020004" pitchFamily="50" charset="-127"/>
                <a:ea typeface="맑은 고딕" panose="020B0503020000020004" pitchFamily="50" charset="-127"/>
              </a:rPr>
              <a:t>개 화합물 정보</a:t>
            </a:r>
          </a:p>
          <a:p>
            <a:pPr algn="l">
              <a:buFont typeface="Arial" panose="020B0604020202020204" pitchFamily="34" charset="0"/>
              <a:buChar char="•"/>
            </a:pPr>
            <a:r>
              <a:rPr lang="en-US" altLang="ko-KR" b="0" i="0" dirty="0">
                <a:effectLst/>
                <a:latin typeface="맑은 고딕" panose="020B0503020000020004" pitchFamily="50" charset="-127"/>
                <a:ea typeface="맑은 고딕" panose="020B0503020000020004" pitchFamily="50" charset="-127"/>
              </a:rPr>
              <a:t>id: </a:t>
            </a:r>
            <a:r>
              <a:rPr lang="ko-KR" altLang="en-US" b="0" i="0" dirty="0">
                <a:effectLst/>
                <a:latin typeface="맑은 고딕" panose="020B0503020000020004" pitchFamily="50" charset="-127"/>
                <a:ea typeface="맑은 고딕" panose="020B0503020000020004" pitchFamily="50" charset="-127"/>
              </a:rPr>
              <a:t>샘플 고유 </a:t>
            </a:r>
            <a:r>
              <a:rPr lang="en-US" altLang="ko-KR" b="0" i="0" dirty="0">
                <a:effectLst/>
                <a:latin typeface="맑은 고딕" panose="020B0503020000020004" pitchFamily="50" charset="-127"/>
                <a:ea typeface="맑은 고딕" panose="020B0503020000020004" pitchFamily="50" charset="-127"/>
              </a:rPr>
              <a:t>id</a:t>
            </a:r>
          </a:p>
          <a:p>
            <a:pPr algn="l">
              <a:buFont typeface="Arial" panose="020B0604020202020204" pitchFamily="34" charset="0"/>
              <a:buChar char="•"/>
            </a:pPr>
            <a:r>
              <a:rPr lang="en-US" altLang="ko-KR" b="0" i="0" dirty="0">
                <a:effectLst/>
                <a:latin typeface="맑은 고딕" panose="020B0503020000020004" pitchFamily="50" charset="-127"/>
                <a:ea typeface="맑은 고딕" panose="020B0503020000020004" pitchFamily="50" charset="-127"/>
              </a:rPr>
              <a:t>SMILES: </a:t>
            </a:r>
            <a:r>
              <a:rPr lang="ko-KR" altLang="en-US" b="0" i="0" dirty="0">
                <a:effectLst/>
                <a:latin typeface="맑은 고딕" panose="020B0503020000020004" pitchFamily="50" charset="-127"/>
                <a:ea typeface="맑은 고딕" panose="020B0503020000020004" pitchFamily="50" charset="-127"/>
              </a:rPr>
              <a:t>화합물의 분자 구조</a:t>
            </a:r>
          </a:p>
          <a:p>
            <a:pPr algn="l">
              <a:buFont typeface="Arial" panose="020B0604020202020204" pitchFamily="34" charset="0"/>
              <a:buChar char="•"/>
            </a:pPr>
            <a:r>
              <a:rPr lang="ko-KR" altLang="en-US" b="0" i="0" dirty="0">
                <a:effectLst/>
                <a:latin typeface="맑은 고딕" panose="020B0503020000020004" pitchFamily="50" charset="-127"/>
                <a:ea typeface="맑은 고딕" panose="020B0503020000020004" pitchFamily="50" charset="-127"/>
              </a:rPr>
              <a:t>화합물의 물성 관련 정보 </a:t>
            </a:r>
            <a:r>
              <a:rPr lang="en-US" altLang="ko-KR" b="0" i="0" dirty="0">
                <a:effectLst/>
                <a:latin typeface="맑은 고딕" panose="020B0503020000020004" pitchFamily="50" charset="-127"/>
                <a:ea typeface="맑은 고딕" panose="020B0503020000020004" pitchFamily="50" charset="-127"/>
              </a:rPr>
              <a:t>(</a:t>
            </a:r>
            <a:r>
              <a:rPr lang="en-US" altLang="ko-KR" b="0" i="0" dirty="0" err="1">
                <a:effectLst/>
                <a:latin typeface="맑은 고딕" panose="020B0503020000020004" pitchFamily="50" charset="-127"/>
                <a:ea typeface="맑은 고딕" panose="020B0503020000020004" pitchFamily="50" charset="-127"/>
              </a:rPr>
              <a:t>LogD</a:t>
            </a:r>
            <a:r>
              <a:rPr lang="ko-KR" altLang="en-US" b="0" i="0" dirty="0">
                <a:effectLst/>
                <a:latin typeface="맑은 고딕" panose="020B0503020000020004" pitchFamily="50" charset="-127"/>
                <a:ea typeface="맑은 고딕" panose="020B0503020000020004" pitchFamily="50" charset="-127"/>
              </a:rPr>
              <a:t>의 경우 </a:t>
            </a:r>
            <a:r>
              <a:rPr lang="en-US" altLang="ko-KR" b="0" i="0" dirty="0">
                <a:effectLst/>
                <a:latin typeface="맑은 고딕" panose="020B0503020000020004" pitchFamily="50" charset="-127"/>
                <a:ea typeface="맑은 고딕" panose="020B0503020000020004" pitchFamily="50" charset="-127"/>
              </a:rPr>
              <a:t>pH</a:t>
            </a:r>
            <a:r>
              <a:rPr lang="ko-KR" altLang="en-US" b="0" i="0" dirty="0">
                <a:effectLst/>
                <a:latin typeface="맑은 고딕" panose="020B0503020000020004" pitchFamily="50" charset="-127"/>
                <a:ea typeface="맑은 고딕" panose="020B0503020000020004" pitchFamily="50" charset="-127"/>
              </a:rPr>
              <a:t>값 </a:t>
            </a:r>
            <a:r>
              <a:rPr lang="en-US" altLang="ko-KR" b="0" i="0" dirty="0">
                <a:effectLst/>
                <a:latin typeface="맑은 고딕" panose="020B0503020000020004" pitchFamily="50" charset="-127"/>
                <a:ea typeface="맑은 고딕" panose="020B0503020000020004" pitchFamily="50" charset="-127"/>
              </a:rPr>
              <a:t>7.4</a:t>
            </a:r>
            <a:r>
              <a:rPr lang="ko-KR" altLang="en-US" b="0" i="0" dirty="0">
                <a:effectLst/>
                <a:latin typeface="맑은 고딕" panose="020B0503020000020004" pitchFamily="50" charset="-127"/>
                <a:ea typeface="맑은 고딕" panose="020B0503020000020004" pitchFamily="50" charset="-127"/>
              </a:rPr>
              <a:t>에서 계산</a:t>
            </a:r>
            <a:r>
              <a:rPr lang="en-US" altLang="ko-KR" b="0" i="0" dirty="0">
                <a:effectLst/>
                <a:latin typeface="맑은 고딕" panose="020B0503020000020004" pitchFamily="50" charset="-127"/>
                <a:ea typeface="맑은 고딕" panose="020B0503020000020004" pitchFamily="50" charset="-127"/>
              </a:rPr>
              <a:t>)</a:t>
            </a:r>
          </a:p>
          <a:p>
            <a:pPr algn="l">
              <a:buFont typeface="Arial" panose="020B0604020202020204" pitchFamily="34" charset="0"/>
              <a:buChar char="•"/>
            </a:pPr>
            <a:endParaRPr lang="en-US" altLang="ko-KR" b="0" i="0" dirty="0">
              <a:effectLst/>
              <a:latin typeface="맑은 고딕" panose="020B0503020000020004" pitchFamily="50" charset="-127"/>
              <a:ea typeface="맑은 고딕" panose="020B0503020000020004" pitchFamily="50" charset="-127"/>
            </a:endParaRPr>
          </a:p>
          <a:p>
            <a:pPr algn="l">
              <a:buFont typeface="Arial" panose="020B0604020202020204" pitchFamily="34" charset="0"/>
              <a:buChar char="•"/>
            </a:pPr>
            <a:r>
              <a:rPr lang="en-US" altLang="ko-KR" b="0" i="0" dirty="0">
                <a:effectLst/>
                <a:latin typeface="맑은 고딕" panose="020B0503020000020004" pitchFamily="50" charset="-127"/>
                <a:ea typeface="맑은 고딕" panose="020B0503020000020004" pitchFamily="50" charset="-127"/>
              </a:rPr>
              <a:t>MLM(Mouse Liver Microsome) </a:t>
            </a:r>
            <a:r>
              <a:rPr lang="ko-KR" altLang="en-US" b="0" i="0" dirty="0">
                <a:effectLst/>
                <a:latin typeface="맑은 고딕" panose="020B0503020000020004" pitchFamily="50" charset="-127"/>
                <a:ea typeface="맑은 고딕" panose="020B0503020000020004" pitchFamily="50" charset="-127"/>
              </a:rPr>
              <a:t>포함</a:t>
            </a:r>
          </a:p>
          <a:p>
            <a:pPr algn="l">
              <a:buFont typeface="Arial" panose="020B0604020202020204" pitchFamily="34" charset="0"/>
              <a:buChar char="•"/>
            </a:pPr>
            <a:r>
              <a:rPr lang="en-US" altLang="ko-KR" b="0" i="0" dirty="0">
                <a:effectLst/>
                <a:latin typeface="맑은 고딕" panose="020B0503020000020004" pitchFamily="50" charset="-127"/>
                <a:ea typeface="맑은 고딕" panose="020B0503020000020004" pitchFamily="50" charset="-127"/>
              </a:rPr>
              <a:t>HLM(Human Liver Microsome) </a:t>
            </a:r>
            <a:r>
              <a:rPr lang="ko-KR" altLang="en-US" b="0" i="0" dirty="0">
                <a:effectLst/>
                <a:latin typeface="맑은 고딕" panose="020B0503020000020004" pitchFamily="50" charset="-127"/>
                <a:ea typeface="맑은 고딕" panose="020B0503020000020004" pitchFamily="50" charset="-127"/>
              </a:rPr>
              <a:t>포함</a:t>
            </a:r>
          </a:p>
          <a:p>
            <a:pPr algn="l">
              <a:buFont typeface="Arial" panose="020B0604020202020204" pitchFamily="34" charset="0"/>
              <a:buChar char="•"/>
            </a:pPr>
            <a:r>
              <a:rPr lang="en-US" altLang="ko-KR" b="0" i="0" dirty="0">
                <a:effectLst/>
                <a:latin typeface="맑은 고딕" panose="020B0503020000020004" pitchFamily="50" charset="-127"/>
                <a:ea typeface="맑은 고딕" panose="020B0503020000020004" pitchFamily="50" charset="-127"/>
              </a:rPr>
              <a:t>HLM </a:t>
            </a:r>
            <a:r>
              <a:rPr lang="ko-KR" altLang="en-US" b="0" i="0" dirty="0">
                <a:effectLst/>
                <a:latin typeface="맑은 고딕" panose="020B0503020000020004" pitchFamily="50" charset="-127"/>
                <a:ea typeface="맑은 고딕" panose="020B0503020000020004" pitchFamily="50" charset="-127"/>
              </a:rPr>
              <a:t>및 </a:t>
            </a:r>
            <a:r>
              <a:rPr lang="en-US" altLang="ko-KR" b="0" i="0" dirty="0">
                <a:effectLst/>
                <a:latin typeface="맑은 고딕" panose="020B0503020000020004" pitchFamily="50" charset="-127"/>
                <a:ea typeface="맑은 고딕" panose="020B0503020000020004" pitchFamily="50" charset="-127"/>
              </a:rPr>
              <a:t>MLM</a:t>
            </a:r>
            <a:r>
              <a:rPr lang="ko-KR" altLang="en-US" b="0" i="0" dirty="0">
                <a:effectLst/>
                <a:latin typeface="맑은 고딕" panose="020B0503020000020004" pitchFamily="50" charset="-127"/>
                <a:ea typeface="맑은 고딕" panose="020B0503020000020004" pitchFamily="50" charset="-127"/>
              </a:rPr>
              <a:t>은 간 및 마우스의 간 대사효소와 화합물을 </a:t>
            </a:r>
            <a:r>
              <a:rPr lang="en-US" altLang="ko-KR" b="0" i="0" dirty="0">
                <a:effectLst/>
                <a:latin typeface="맑은 고딕" panose="020B0503020000020004" pitchFamily="50" charset="-127"/>
                <a:ea typeface="맑은 고딕" panose="020B0503020000020004" pitchFamily="50" charset="-127"/>
              </a:rPr>
              <a:t>30</a:t>
            </a:r>
            <a:r>
              <a:rPr lang="ko-KR" altLang="en-US" b="0" i="0" dirty="0">
                <a:effectLst/>
                <a:latin typeface="맑은 고딕" panose="020B0503020000020004" pitchFamily="50" charset="-127"/>
                <a:ea typeface="맑은 고딕" panose="020B0503020000020004" pitchFamily="50" charset="-127"/>
              </a:rPr>
              <a:t>분 동안 반응시킨 후</a:t>
            </a:r>
            <a:r>
              <a:rPr lang="en-US" altLang="ko-KR" b="0" i="0" dirty="0">
                <a:effectLst/>
                <a:latin typeface="맑은 고딕" panose="020B0503020000020004" pitchFamily="50" charset="-127"/>
                <a:ea typeface="맑은 고딕" panose="020B0503020000020004" pitchFamily="50" charset="-127"/>
              </a:rPr>
              <a:t>, </a:t>
            </a:r>
          </a:p>
          <a:p>
            <a:pPr algn="l">
              <a:buFont typeface="Arial" panose="020B0604020202020204" pitchFamily="34" charset="0"/>
              <a:buChar char="•"/>
            </a:pPr>
            <a:r>
              <a:rPr lang="ko-KR" altLang="en-US" b="0" i="0" dirty="0">
                <a:effectLst/>
                <a:latin typeface="맑은 고딕" panose="020B0503020000020004" pitchFamily="50" charset="-127"/>
                <a:ea typeface="맑은 고딕" panose="020B0503020000020004" pitchFamily="50" charset="-127"/>
              </a:rPr>
              <a:t>대사되지 않고 남아있는 화합물의 양을</a:t>
            </a:r>
            <a:r>
              <a:rPr lang="en-US" altLang="ko-KR" b="0" i="0" dirty="0">
                <a:effectLst/>
                <a:latin typeface="맑은 고딕" panose="020B0503020000020004" pitchFamily="50" charset="-127"/>
                <a:ea typeface="맑은 고딕" panose="020B0503020000020004" pitchFamily="50" charset="-127"/>
              </a:rPr>
              <a:t>(%) LC-MS/MS</a:t>
            </a:r>
            <a:r>
              <a:rPr lang="ko-KR" altLang="en-US" b="0" i="0" dirty="0">
                <a:effectLst/>
                <a:latin typeface="맑은 고딕" panose="020B0503020000020004" pitchFamily="50" charset="-127"/>
                <a:ea typeface="맑은 고딕" panose="020B0503020000020004" pitchFamily="50" charset="-127"/>
              </a:rPr>
              <a:t>로 측정함으로써 화합물의 간 대사효소에 대한 안정성을 평가한 데이터</a:t>
            </a:r>
          </a:p>
        </p:txBody>
      </p:sp>
      <p:sp>
        <p:nvSpPr>
          <p:cNvPr id="5" name="TextBox 4">
            <a:extLst>
              <a:ext uri="{FF2B5EF4-FFF2-40B4-BE49-F238E27FC236}">
                <a16:creationId xmlns:a16="http://schemas.microsoft.com/office/drawing/2014/main" id="{71C4A2F1-8F7E-04A8-2DA2-38D56CDB07D6}"/>
              </a:ext>
            </a:extLst>
          </p:cNvPr>
          <p:cNvSpPr txBox="1"/>
          <p:nvPr/>
        </p:nvSpPr>
        <p:spPr>
          <a:xfrm>
            <a:off x="5882802" y="3403804"/>
            <a:ext cx="6104106" cy="1169551"/>
          </a:xfrm>
          <a:prstGeom prst="rect">
            <a:avLst/>
          </a:prstGeom>
          <a:noFill/>
        </p:spPr>
        <p:txBody>
          <a:bodyPr wrap="square">
            <a:spAutoFit/>
          </a:bodyPr>
          <a:lstStyle/>
          <a:p>
            <a:pPr algn="l"/>
            <a:r>
              <a:rPr lang="en-US" altLang="ko-KR" b="1" i="0" dirty="0">
                <a:effectLst/>
                <a:latin typeface="맑은 고딕" panose="020B0503020000020004" pitchFamily="50" charset="-127"/>
                <a:ea typeface="맑은 고딕" panose="020B0503020000020004" pitchFamily="50" charset="-127"/>
              </a:rPr>
              <a:t>2. test.csv</a:t>
            </a:r>
            <a:endParaRPr lang="ko-KR" altLang="en-US" b="0" i="0" dirty="0">
              <a:effectLst/>
              <a:latin typeface="맑은 고딕" panose="020B0503020000020004" pitchFamily="50" charset="-127"/>
              <a:ea typeface="맑은 고딕" panose="020B0503020000020004" pitchFamily="50" charset="-127"/>
            </a:endParaRPr>
          </a:p>
          <a:p>
            <a:pPr algn="l">
              <a:buFont typeface="Arial" panose="020B0604020202020204" pitchFamily="34" charset="0"/>
              <a:buChar char="•"/>
            </a:pPr>
            <a:r>
              <a:rPr lang="en-US" altLang="ko-KR" b="0" i="0" dirty="0">
                <a:effectLst/>
                <a:latin typeface="맑은 고딕" panose="020B0503020000020004" pitchFamily="50" charset="-127"/>
                <a:ea typeface="맑은 고딕" panose="020B0503020000020004" pitchFamily="50" charset="-127"/>
              </a:rPr>
              <a:t>483</a:t>
            </a:r>
            <a:r>
              <a:rPr lang="ko-KR" altLang="en-US" b="0" i="0" dirty="0">
                <a:effectLst/>
                <a:latin typeface="맑은 고딕" panose="020B0503020000020004" pitchFamily="50" charset="-127"/>
                <a:ea typeface="맑은 고딕" panose="020B0503020000020004" pitchFamily="50" charset="-127"/>
              </a:rPr>
              <a:t>개 화합물 정보</a:t>
            </a:r>
          </a:p>
          <a:p>
            <a:pPr algn="l">
              <a:buFont typeface="Arial" panose="020B0604020202020204" pitchFamily="34" charset="0"/>
              <a:buChar char="•"/>
            </a:pPr>
            <a:r>
              <a:rPr lang="en-US" altLang="ko-KR" b="0" i="0" dirty="0">
                <a:effectLst/>
                <a:latin typeface="맑은 고딕" panose="020B0503020000020004" pitchFamily="50" charset="-127"/>
                <a:ea typeface="맑은 고딕" panose="020B0503020000020004" pitchFamily="50" charset="-127"/>
              </a:rPr>
              <a:t>id: </a:t>
            </a:r>
            <a:r>
              <a:rPr lang="ko-KR" altLang="en-US" b="0" i="0" dirty="0">
                <a:effectLst/>
                <a:latin typeface="맑은 고딕" panose="020B0503020000020004" pitchFamily="50" charset="-127"/>
                <a:ea typeface="맑은 고딕" panose="020B0503020000020004" pitchFamily="50" charset="-127"/>
              </a:rPr>
              <a:t>샘플 고유 </a:t>
            </a:r>
            <a:r>
              <a:rPr lang="en-US" altLang="ko-KR" b="0" i="0" dirty="0">
                <a:effectLst/>
                <a:latin typeface="맑은 고딕" panose="020B0503020000020004" pitchFamily="50" charset="-127"/>
                <a:ea typeface="맑은 고딕" panose="020B0503020000020004" pitchFamily="50" charset="-127"/>
              </a:rPr>
              <a:t>id</a:t>
            </a:r>
          </a:p>
          <a:p>
            <a:pPr algn="l">
              <a:buFont typeface="Arial" panose="020B0604020202020204" pitchFamily="34" charset="0"/>
              <a:buChar char="•"/>
            </a:pPr>
            <a:r>
              <a:rPr lang="en-US" altLang="ko-KR" b="0" i="0" dirty="0">
                <a:effectLst/>
                <a:latin typeface="맑은 고딕" panose="020B0503020000020004" pitchFamily="50" charset="-127"/>
                <a:ea typeface="맑은 고딕" panose="020B0503020000020004" pitchFamily="50" charset="-127"/>
              </a:rPr>
              <a:t>SMILES: </a:t>
            </a:r>
            <a:r>
              <a:rPr lang="ko-KR" altLang="en-US" b="0" i="0" dirty="0">
                <a:effectLst/>
                <a:latin typeface="맑은 고딕" panose="020B0503020000020004" pitchFamily="50" charset="-127"/>
                <a:ea typeface="맑은 고딕" panose="020B0503020000020004" pitchFamily="50" charset="-127"/>
              </a:rPr>
              <a:t>화합물의 분자 구조</a:t>
            </a:r>
          </a:p>
          <a:p>
            <a:pPr algn="l">
              <a:buFont typeface="Arial" panose="020B0604020202020204" pitchFamily="34" charset="0"/>
              <a:buChar char="•"/>
            </a:pPr>
            <a:r>
              <a:rPr lang="ko-KR" altLang="en-US" b="0" i="0" dirty="0">
                <a:effectLst/>
                <a:latin typeface="맑은 고딕" panose="020B0503020000020004" pitchFamily="50" charset="-127"/>
                <a:ea typeface="맑은 고딕" panose="020B0503020000020004" pitchFamily="50" charset="-127"/>
              </a:rPr>
              <a:t>화합물의 물성 관련 정보 </a:t>
            </a:r>
            <a:r>
              <a:rPr lang="en-US" altLang="ko-KR" b="0" i="0" dirty="0">
                <a:effectLst/>
                <a:latin typeface="맑은 고딕" panose="020B0503020000020004" pitchFamily="50" charset="-127"/>
                <a:ea typeface="맑은 고딕" panose="020B0503020000020004" pitchFamily="50" charset="-127"/>
              </a:rPr>
              <a:t>(</a:t>
            </a:r>
            <a:r>
              <a:rPr lang="en-US" altLang="ko-KR" b="0" i="0" dirty="0" err="1">
                <a:effectLst/>
                <a:latin typeface="맑은 고딕" panose="020B0503020000020004" pitchFamily="50" charset="-127"/>
                <a:ea typeface="맑은 고딕" panose="020B0503020000020004" pitchFamily="50" charset="-127"/>
              </a:rPr>
              <a:t>LogD</a:t>
            </a:r>
            <a:r>
              <a:rPr lang="ko-KR" altLang="en-US" b="0" i="0" dirty="0">
                <a:effectLst/>
                <a:latin typeface="맑은 고딕" panose="020B0503020000020004" pitchFamily="50" charset="-127"/>
                <a:ea typeface="맑은 고딕" panose="020B0503020000020004" pitchFamily="50" charset="-127"/>
              </a:rPr>
              <a:t>의 경우 </a:t>
            </a:r>
            <a:r>
              <a:rPr lang="en-US" altLang="ko-KR" b="0" i="0" dirty="0">
                <a:effectLst/>
                <a:latin typeface="맑은 고딕" panose="020B0503020000020004" pitchFamily="50" charset="-127"/>
                <a:ea typeface="맑은 고딕" panose="020B0503020000020004" pitchFamily="50" charset="-127"/>
              </a:rPr>
              <a:t>pH</a:t>
            </a:r>
            <a:r>
              <a:rPr lang="ko-KR" altLang="en-US" b="0" i="0" dirty="0">
                <a:effectLst/>
                <a:latin typeface="맑은 고딕" panose="020B0503020000020004" pitchFamily="50" charset="-127"/>
                <a:ea typeface="맑은 고딕" panose="020B0503020000020004" pitchFamily="50" charset="-127"/>
              </a:rPr>
              <a:t>값 </a:t>
            </a:r>
            <a:r>
              <a:rPr lang="en-US" altLang="ko-KR" b="0" i="0" dirty="0">
                <a:effectLst/>
                <a:latin typeface="맑은 고딕" panose="020B0503020000020004" pitchFamily="50" charset="-127"/>
                <a:ea typeface="맑은 고딕" panose="020B0503020000020004" pitchFamily="50" charset="-127"/>
              </a:rPr>
              <a:t>7.4</a:t>
            </a:r>
            <a:r>
              <a:rPr lang="ko-KR" altLang="en-US" b="0" i="0" dirty="0">
                <a:effectLst/>
                <a:latin typeface="맑은 고딕" panose="020B0503020000020004" pitchFamily="50" charset="-127"/>
                <a:ea typeface="맑은 고딕" panose="020B0503020000020004" pitchFamily="50" charset="-127"/>
              </a:rPr>
              <a:t>에서 계산</a:t>
            </a:r>
            <a:r>
              <a:rPr lang="en-US" altLang="ko-KR" b="0" i="0" dirty="0">
                <a:effectLst/>
                <a:latin typeface="맑은 고딕" panose="020B0503020000020004" pitchFamily="50" charset="-127"/>
                <a:ea typeface="맑은 고딕" panose="020B0503020000020004" pitchFamily="50" charset="-127"/>
              </a:rPr>
              <a:t>)</a:t>
            </a:r>
          </a:p>
        </p:txBody>
      </p:sp>
    </p:spTree>
  </p:cSld>
  <p:clrMapOvr>
    <a:masterClrMapping/>
  </p:clrMapOvr>
</p:sld>
</file>

<file path=ppt/theme/theme1.xml><?xml version="1.0" encoding="utf-8"?>
<a:theme xmlns:a="http://schemas.openxmlformats.org/drawingml/2006/main" name="Office 테마">
  <a:themeElements>
    <a:clrScheme name="클래식블루">
      <a:dk1>
        <a:srgbClr val="000000"/>
      </a:dk1>
      <a:lt1>
        <a:srgbClr val="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2558</TotalTime>
  <Words>2536</Words>
  <Application>Microsoft Office PowerPoint</Application>
  <PresentationFormat>와이드스크린</PresentationFormat>
  <Paragraphs>560</Paragraphs>
  <Slides>50</Slides>
  <Notes>50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50</vt:i4>
      </vt:variant>
    </vt:vector>
  </HeadingPairs>
  <TitlesOfParts>
    <vt:vector size="54" baseType="lpstr">
      <vt:lpstr>맑은 고딕</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jongbeom Kang</cp:lastModifiedBy>
  <cp:revision>56</cp:revision>
  <dcterms:created xsi:type="dcterms:W3CDTF">2019-12-23T00:32:35Z</dcterms:created>
  <dcterms:modified xsi:type="dcterms:W3CDTF">2023-11-16T01:39:30Z</dcterms:modified>
</cp:coreProperties>
</file>